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8"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194"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D:\T%20Y%20B%20COM%20notes%2020010-11\module%20one\New%20Microsoft%20Office%20Excel%20Worksheet.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T%20Y%20B%20COM%20notes%2020010-11\module%20one\New%20Microsoft%20Office%20Excel%20Worksheet.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T%20Y%20B%20COM%20notes%2020010-11\module%20one\New%20Microsoft%20Office%20Excel%20Worksheet.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T%20Y%20B%20COM%20notes%2020010-11\module%20one\New%20Microsoft%20Office%20Excel%20Worksheet.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D:\T%20Y%20B%20COM%20notes%2020010-11\module%20one\New%20Microsoft%20Office%20Excel%20Workshee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3171062992125968"/>
          <c:y val="5.1400554097404488E-2"/>
          <c:w val="0.53134623797025349"/>
          <c:h val="0.5055362350539504"/>
        </c:manualLayout>
      </c:layout>
      <c:barChart>
        <c:barDir val="col"/>
        <c:grouping val="clustered"/>
        <c:ser>
          <c:idx val="0"/>
          <c:order val="0"/>
          <c:tx>
            <c:strRef>
              <c:f>Sheet1!$G$9</c:f>
              <c:strCache>
                <c:ptCount val="1"/>
                <c:pt idx="0">
                  <c:v>Interest Income </c:v>
                </c:pt>
              </c:strCache>
            </c:strRef>
          </c:tx>
          <c:cat>
            <c:multiLvlStrRef>
              <c:f>Sheet1!$H$7:$M$8</c:f>
              <c:multiLvlStrCache>
                <c:ptCount val="6"/>
                <c:lvl>
                  <c:pt idx="0">
                    <c:v>2000-01 </c:v>
                  </c:pt>
                  <c:pt idx="1">
                    <c:v>2008-09 </c:v>
                  </c:pt>
                  <c:pt idx="2">
                    <c:v>2000-01 </c:v>
                  </c:pt>
                  <c:pt idx="3">
                    <c:v>2008-09 </c:v>
                  </c:pt>
                  <c:pt idx="4">
                    <c:v>2000-01 </c:v>
                  </c:pt>
                  <c:pt idx="5">
                    <c:v>2008-09 </c:v>
                  </c:pt>
                </c:lvl>
                <c:lvl>
                  <c:pt idx="0">
                    <c:v>Public sector banks </c:v>
                  </c:pt>
                  <c:pt idx="2">
                    <c:v>New private banks </c:v>
                  </c:pt>
                  <c:pt idx="4">
                    <c:v>Foreign banks </c:v>
                  </c:pt>
                </c:lvl>
              </c:multiLvlStrCache>
            </c:multiLvlStrRef>
          </c:cat>
          <c:val>
            <c:numRef>
              <c:f>Sheet1!$H$9:$M$9</c:f>
              <c:numCache>
                <c:formatCode>General</c:formatCode>
                <c:ptCount val="6"/>
                <c:pt idx="0">
                  <c:v>8.8000000000000007</c:v>
                </c:pt>
                <c:pt idx="1">
                  <c:v>7.26</c:v>
                </c:pt>
                <c:pt idx="2">
                  <c:v>8.2000000000000011</c:v>
                </c:pt>
                <c:pt idx="3">
                  <c:v>8.33</c:v>
                </c:pt>
                <c:pt idx="4">
                  <c:v>9.3000000000000007</c:v>
                </c:pt>
                <c:pt idx="5">
                  <c:v>6.78</c:v>
                </c:pt>
              </c:numCache>
            </c:numRef>
          </c:val>
        </c:ser>
        <c:ser>
          <c:idx val="1"/>
          <c:order val="1"/>
          <c:tx>
            <c:strRef>
              <c:f>Sheet1!$G$10</c:f>
              <c:strCache>
                <c:ptCount val="1"/>
                <c:pt idx="0">
                  <c:v>Interest Expended  </c:v>
                </c:pt>
              </c:strCache>
            </c:strRef>
          </c:tx>
          <c:cat>
            <c:multiLvlStrRef>
              <c:f>Sheet1!$H$7:$M$8</c:f>
              <c:multiLvlStrCache>
                <c:ptCount val="6"/>
                <c:lvl>
                  <c:pt idx="0">
                    <c:v>2000-01 </c:v>
                  </c:pt>
                  <c:pt idx="1">
                    <c:v>2008-09 </c:v>
                  </c:pt>
                  <c:pt idx="2">
                    <c:v>2000-01 </c:v>
                  </c:pt>
                  <c:pt idx="3">
                    <c:v>2008-09 </c:v>
                  </c:pt>
                  <c:pt idx="4">
                    <c:v>2000-01 </c:v>
                  </c:pt>
                  <c:pt idx="5">
                    <c:v>2008-09 </c:v>
                  </c:pt>
                </c:lvl>
                <c:lvl>
                  <c:pt idx="0">
                    <c:v>Public sector banks </c:v>
                  </c:pt>
                  <c:pt idx="2">
                    <c:v>New private banks </c:v>
                  </c:pt>
                  <c:pt idx="4">
                    <c:v>Foreign banks </c:v>
                  </c:pt>
                </c:lvl>
              </c:multiLvlStrCache>
            </c:multiLvlStrRef>
          </c:cat>
          <c:val>
            <c:numRef>
              <c:f>Sheet1!$H$10:$M$10</c:f>
              <c:numCache>
                <c:formatCode>General</c:formatCode>
                <c:ptCount val="6"/>
                <c:pt idx="0">
                  <c:v>6</c:v>
                </c:pt>
                <c:pt idx="1">
                  <c:v>5.14</c:v>
                </c:pt>
                <c:pt idx="2">
                  <c:v>6</c:v>
                </c:pt>
                <c:pt idx="3">
                  <c:v>5.55</c:v>
                </c:pt>
                <c:pt idx="4">
                  <c:v>5.6</c:v>
                </c:pt>
                <c:pt idx="5">
                  <c:v>2.8699999999999997</c:v>
                </c:pt>
              </c:numCache>
            </c:numRef>
          </c:val>
        </c:ser>
        <c:ser>
          <c:idx val="2"/>
          <c:order val="2"/>
          <c:tx>
            <c:strRef>
              <c:f>Sheet1!$G$11</c:f>
              <c:strCache>
                <c:ptCount val="1"/>
                <c:pt idx="0">
                  <c:v>Intermediation cost(operating expenses) </c:v>
                </c:pt>
              </c:strCache>
            </c:strRef>
          </c:tx>
          <c:cat>
            <c:multiLvlStrRef>
              <c:f>Sheet1!$H$7:$M$8</c:f>
              <c:multiLvlStrCache>
                <c:ptCount val="6"/>
                <c:lvl>
                  <c:pt idx="0">
                    <c:v>2000-01 </c:v>
                  </c:pt>
                  <c:pt idx="1">
                    <c:v>2008-09 </c:v>
                  </c:pt>
                  <c:pt idx="2">
                    <c:v>2000-01 </c:v>
                  </c:pt>
                  <c:pt idx="3">
                    <c:v>2008-09 </c:v>
                  </c:pt>
                  <c:pt idx="4">
                    <c:v>2000-01 </c:v>
                  </c:pt>
                  <c:pt idx="5">
                    <c:v>2008-09 </c:v>
                  </c:pt>
                </c:lvl>
                <c:lvl>
                  <c:pt idx="0">
                    <c:v>Public sector banks </c:v>
                  </c:pt>
                  <c:pt idx="2">
                    <c:v>New private banks </c:v>
                  </c:pt>
                  <c:pt idx="4">
                    <c:v>Foreign banks </c:v>
                  </c:pt>
                </c:lvl>
              </c:multiLvlStrCache>
            </c:multiLvlStrRef>
          </c:cat>
          <c:val>
            <c:numRef>
              <c:f>Sheet1!$H$11:$M$11</c:f>
              <c:numCache>
                <c:formatCode>General</c:formatCode>
                <c:ptCount val="6"/>
                <c:pt idx="0">
                  <c:v>2.7</c:v>
                </c:pt>
                <c:pt idx="1">
                  <c:v>1.47</c:v>
                </c:pt>
                <c:pt idx="2">
                  <c:v>1.7000000000000008</c:v>
                </c:pt>
                <c:pt idx="3">
                  <c:v>2.2400000000000002</c:v>
                </c:pt>
                <c:pt idx="4">
                  <c:v>3</c:v>
                </c:pt>
                <c:pt idx="5">
                  <c:v>2.75</c:v>
                </c:pt>
              </c:numCache>
            </c:numRef>
          </c:val>
        </c:ser>
        <c:ser>
          <c:idx val="3"/>
          <c:order val="3"/>
          <c:tx>
            <c:strRef>
              <c:f>Sheet1!$G$12</c:f>
              <c:strCache>
                <c:ptCount val="1"/>
                <c:pt idx="0">
                  <c:v>Net Interest income </c:v>
                </c:pt>
              </c:strCache>
            </c:strRef>
          </c:tx>
          <c:cat>
            <c:multiLvlStrRef>
              <c:f>Sheet1!$H$7:$M$8</c:f>
              <c:multiLvlStrCache>
                <c:ptCount val="6"/>
                <c:lvl>
                  <c:pt idx="0">
                    <c:v>2000-01 </c:v>
                  </c:pt>
                  <c:pt idx="1">
                    <c:v>2008-09 </c:v>
                  </c:pt>
                  <c:pt idx="2">
                    <c:v>2000-01 </c:v>
                  </c:pt>
                  <c:pt idx="3">
                    <c:v>2008-09 </c:v>
                  </c:pt>
                  <c:pt idx="4">
                    <c:v>2000-01 </c:v>
                  </c:pt>
                  <c:pt idx="5">
                    <c:v>2008-09 </c:v>
                  </c:pt>
                </c:lvl>
                <c:lvl>
                  <c:pt idx="0">
                    <c:v>Public sector banks </c:v>
                  </c:pt>
                  <c:pt idx="2">
                    <c:v>New private banks </c:v>
                  </c:pt>
                  <c:pt idx="4">
                    <c:v>Foreign banks </c:v>
                  </c:pt>
                </c:lvl>
              </c:multiLvlStrCache>
            </c:multiLvlStrRef>
          </c:cat>
          <c:val>
            <c:numRef>
              <c:f>Sheet1!$H$12:$M$12</c:f>
              <c:numCache>
                <c:formatCode>General</c:formatCode>
                <c:ptCount val="6"/>
                <c:pt idx="0">
                  <c:v>2.9</c:v>
                </c:pt>
                <c:pt idx="1">
                  <c:v>2.12</c:v>
                </c:pt>
                <c:pt idx="2">
                  <c:v>2.1</c:v>
                </c:pt>
                <c:pt idx="3">
                  <c:v>2.79</c:v>
                </c:pt>
                <c:pt idx="4">
                  <c:v>3.6</c:v>
                </c:pt>
                <c:pt idx="5">
                  <c:v>3.9099999999999997</c:v>
                </c:pt>
              </c:numCache>
            </c:numRef>
          </c:val>
        </c:ser>
        <c:ser>
          <c:idx val="4"/>
          <c:order val="4"/>
          <c:tx>
            <c:strRef>
              <c:f>Sheet1!$G$13</c:f>
              <c:strCache>
                <c:ptCount val="1"/>
                <c:pt idx="0">
                  <c:v>RoA(Net profit) </c:v>
                </c:pt>
              </c:strCache>
            </c:strRef>
          </c:tx>
          <c:cat>
            <c:multiLvlStrRef>
              <c:f>Sheet1!$H$7:$M$8</c:f>
              <c:multiLvlStrCache>
                <c:ptCount val="6"/>
                <c:lvl>
                  <c:pt idx="0">
                    <c:v>2000-01 </c:v>
                  </c:pt>
                  <c:pt idx="1">
                    <c:v>2008-09 </c:v>
                  </c:pt>
                  <c:pt idx="2">
                    <c:v>2000-01 </c:v>
                  </c:pt>
                  <c:pt idx="3">
                    <c:v>2008-09 </c:v>
                  </c:pt>
                  <c:pt idx="4">
                    <c:v>2000-01 </c:v>
                  </c:pt>
                  <c:pt idx="5">
                    <c:v>2008-09 </c:v>
                  </c:pt>
                </c:lvl>
                <c:lvl>
                  <c:pt idx="0">
                    <c:v>Public sector banks </c:v>
                  </c:pt>
                  <c:pt idx="2">
                    <c:v>New private banks </c:v>
                  </c:pt>
                  <c:pt idx="4">
                    <c:v>Foreign banks </c:v>
                  </c:pt>
                </c:lvl>
              </c:multiLvlStrCache>
            </c:multiLvlStrRef>
          </c:cat>
          <c:val>
            <c:numRef>
              <c:f>Sheet1!$H$13:$M$13</c:f>
              <c:numCache>
                <c:formatCode>General</c:formatCode>
                <c:ptCount val="6"/>
                <c:pt idx="0">
                  <c:v>0.4</c:v>
                </c:pt>
                <c:pt idx="1">
                  <c:v>0.91</c:v>
                </c:pt>
                <c:pt idx="2">
                  <c:v>0.8</c:v>
                </c:pt>
                <c:pt idx="3">
                  <c:v>1.06</c:v>
                </c:pt>
                <c:pt idx="4">
                  <c:v>0.9</c:v>
                </c:pt>
                <c:pt idx="5">
                  <c:v>1.6800000000000008</c:v>
                </c:pt>
              </c:numCache>
            </c:numRef>
          </c:val>
        </c:ser>
        <c:axId val="39698816"/>
        <c:axId val="39700352"/>
      </c:barChart>
      <c:catAx>
        <c:axId val="39698816"/>
        <c:scaling>
          <c:orientation val="minMax"/>
        </c:scaling>
        <c:axPos val="b"/>
        <c:tickLblPos val="nextTo"/>
        <c:txPr>
          <a:bodyPr/>
          <a:lstStyle/>
          <a:p>
            <a:pPr>
              <a:defRPr sz="2000"/>
            </a:pPr>
            <a:endParaRPr lang="en-US"/>
          </a:p>
        </c:txPr>
        <c:crossAx val="39700352"/>
        <c:crosses val="autoZero"/>
        <c:auto val="1"/>
        <c:lblAlgn val="ctr"/>
        <c:lblOffset val="100"/>
      </c:catAx>
      <c:valAx>
        <c:axId val="39700352"/>
        <c:scaling>
          <c:orientation val="minMax"/>
        </c:scaling>
        <c:axPos val="l"/>
        <c:majorGridlines/>
        <c:numFmt formatCode="General" sourceLinked="1"/>
        <c:tickLblPos val="nextTo"/>
        <c:txPr>
          <a:bodyPr/>
          <a:lstStyle/>
          <a:p>
            <a:pPr>
              <a:defRPr sz="2800"/>
            </a:pPr>
            <a:endParaRPr lang="en-US"/>
          </a:p>
        </c:txPr>
        <c:crossAx val="39698816"/>
        <c:crosses val="autoZero"/>
        <c:crossBetween val="between"/>
      </c:valAx>
    </c:plotArea>
    <c:legend>
      <c:legendPos val="r"/>
      <c:layout/>
      <c:txPr>
        <a:bodyPr/>
        <a:lstStyle/>
        <a:p>
          <a:pPr>
            <a:defRPr sz="2000"/>
          </a:pPr>
          <a:endParaRPr lang="en-US"/>
        </a:p>
      </c:txPr>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clustered"/>
        <c:ser>
          <c:idx val="0"/>
          <c:order val="0"/>
          <c:tx>
            <c:strRef>
              <c:f>Sheet1!$H$35</c:f>
              <c:strCache>
                <c:ptCount val="1"/>
                <c:pt idx="0">
                  <c:v>1997- 98 </c:v>
                </c:pt>
              </c:strCache>
            </c:strRef>
          </c:tx>
          <c:cat>
            <c:strRef>
              <c:f>Sheet1!$I$34:$K$34</c:f>
              <c:strCache>
                <c:ptCount val="3"/>
                <c:pt idx="0">
                  <c:v>PSBs </c:v>
                </c:pt>
                <c:pt idx="1">
                  <c:v>New Private sector banks </c:v>
                </c:pt>
                <c:pt idx="2">
                  <c:v>Foreign banks </c:v>
                </c:pt>
              </c:strCache>
            </c:strRef>
          </c:cat>
          <c:val>
            <c:numRef>
              <c:f>Sheet1!$I$35:$K$35</c:f>
              <c:numCache>
                <c:formatCode>General</c:formatCode>
                <c:ptCount val="3"/>
                <c:pt idx="0">
                  <c:v>0.7000000000000004</c:v>
                </c:pt>
                <c:pt idx="1">
                  <c:v>11.4</c:v>
                </c:pt>
                <c:pt idx="2">
                  <c:v>4.4000000000000004</c:v>
                </c:pt>
              </c:numCache>
            </c:numRef>
          </c:val>
        </c:ser>
        <c:ser>
          <c:idx val="1"/>
          <c:order val="1"/>
          <c:tx>
            <c:strRef>
              <c:f>Sheet1!$H$36</c:f>
              <c:strCache>
                <c:ptCount val="1"/>
                <c:pt idx="0">
                  <c:v>2005-06 </c:v>
                </c:pt>
              </c:strCache>
            </c:strRef>
          </c:tx>
          <c:cat>
            <c:strRef>
              <c:f>Sheet1!$I$34:$K$34</c:f>
              <c:strCache>
                <c:ptCount val="3"/>
                <c:pt idx="0">
                  <c:v>PSBs </c:v>
                </c:pt>
                <c:pt idx="1">
                  <c:v>New Private sector banks </c:v>
                </c:pt>
                <c:pt idx="2">
                  <c:v>Foreign banks </c:v>
                </c:pt>
              </c:strCache>
            </c:strRef>
          </c:cat>
          <c:val>
            <c:numRef>
              <c:f>Sheet1!$I$36:$K$36</c:f>
              <c:numCache>
                <c:formatCode>General</c:formatCode>
                <c:ptCount val="3"/>
                <c:pt idx="0">
                  <c:v>2.9</c:v>
                </c:pt>
                <c:pt idx="1">
                  <c:v>6.3</c:v>
                </c:pt>
                <c:pt idx="2">
                  <c:v>26.5</c:v>
                </c:pt>
              </c:numCache>
            </c:numRef>
          </c:val>
        </c:ser>
        <c:axId val="39672064"/>
        <c:axId val="39710720"/>
      </c:barChart>
      <c:catAx>
        <c:axId val="39672064"/>
        <c:scaling>
          <c:orientation val="minMax"/>
        </c:scaling>
        <c:axPos val="b"/>
        <c:tickLblPos val="nextTo"/>
        <c:txPr>
          <a:bodyPr/>
          <a:lstStyle/>
          <a:p>
            <a:pPr>
              <a:defRPr sz="3200"/>
            </a:pPr>
            <a:endParaRPr lang="en-US"/>
          </a:p>
        </c:txPr>
        <c:crossAx val="39710720"/>
        <c:crosses val="autoZero"/>
        <c:auto val="1"/>
        <c:lblAlgn val="ctr"/>
        <c:lblOffset val="100"/>
      </c:catAx>
      <c:valAx>
        <c:axId val="39710720"/>
        <c:scaling>
          <c:orientation val="minMax"/>
        </c:scaling>
        <c:axPos val="l"/>
        <c:majorGridlines/>
        <c:numFmt formatCode="General" sourceLinked="1"/>
        <c:tickLblPos val="nextTo"/>
        <c:txPr>
          <a:bodyPr/>
          <a:lstStyle/>
          <a:p>
            <a:pPr>
              <a:defRPr sz="2000"/>
            </a:pPr>
            <a:endParaRPr lang="en-US"/>
          </a:p>
        </c:txPr>
        <c:crossAx val="39672064"/>
        <c:crosses val="autoZero"/>
        <c:crossBetween val="between"/>
      </c:valAx>
    </c:plotArea>
    <c:legend>
      <c:legendPos val="r"/>
      <c:layout/>
      <c:txPr>
        <a:bodyPr/>
        <a:lstStyle/>
        <a:p>
          <a:pPr>
            <a:defRPr sz="2400"/>
          </a:pPr>
          <a:endParaRPr lang="en-US"/>
        </a:p>
      </c:txPr>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plotArea>
      <c:layout/>
      <c:barChart>
        <c:barDir val="col"/>
        <c:grouping val="clustered"/>
        <c:ser>
          <c:idx val="0"/>
          <c:order val="0"/>
          <c:tx>
            <c:strRef>
              <c:f>Sheet1!$I$87</c:f>
              <c:strCache>
                <c:ptCount val="1"/>
                <c:pt idx="0">
                  <c:v>1997- 98 </c:v>
                </c:pt>
              </c:strCache>
            </c:strRef>
          </c:tx>
          <c:cat>
            <c:strRef>
              <c:f>Sheet1!$J$86:$L$86</c:f>
              <c:strCache>
                <c:ptCount val="3"/>
                <c:pt idx="0">
                  <c:v>PSBs </c:v>
                </c:pt>
                <c:pt idx="1">
                  <c:v>New Private sector banks </c:v>
                </c:pt>
                <c:pt idx="2">
                  <c:v>Foreign banks </c:v>
                </c:pt>
              </c:strCache>
            </c:strRef>
          </c:cat>
          <c:val>
            <c:numRef>
              <c:f>Sheet1!$J$87:$L$87</c:f>
              <c:numCache>
                <c:formatCode>General</c:formatCode>
                <c:ptCount val="3"/>
                <c:pt idx="0">
                  <c:v>88.5</c:v>
                </c:pt>
                <c:pt idx="1">
                  <c:v>785.9</c:v>
                </c:pt>
                <c:pt idx="2">
                  <c:v>529.4</c:v>
                </c:pt>
              </c:numCache>
            </c:numRef>
          </c:val>
        </c:ser>
        <c:ser>
          <c:idx val="1"/>
          <c:order val="1"/>
          <c:tx>
            <c:strRef>
              <c:f>Sheet1!$I$88</c:f>
              <c:strCache>
                <c:ptCount val="1"/>
                <c:pt idx="0">
                  <c:v>2005-06 </c:v>
                </c:pt>
              </c:strCache>
            </c:strRef>
          </c:tx>
          <c:cat>
            <c:strRef>
              <c:f>Sheet1!$J$86:$L$86</c:f>
              <c:strCache>
                <c:ptCount val="3"/>
                <c:pt idx="0">
                  <c:v>PSBs </c:v>
                </c:pt>
                <c:pt idx="1">
                  <c:v>New Private sector banks </c:v>
                </c:pt>
                <c:pt idx="2">
                  <c:v>Foreign banks </c:v>
                </c:pt>
              </c:strCache>
            </c:strRef>
          </c:cat>
          <c:val>
            <c:numRef>
              <c:f>Sheet1!$J$88:$L$88</c:f>
              <c:numCache>
                <c:formatCode>General</c:formatCode>
                <c:ptCount val="3"/>
                <c:pt idx="0">
                  <c:v>324.10000000000002</c:v>
                </c:pt>
                <c:pt idx="1">
                  <c:v>728.9</c:v>
                </c:pt>
                <c:pt idx="2">
                  <c:v>1012.8</c:v>
                </c:pt>
              </c:numCache>
            </c:numRef>
          </c:val>
        </c:ser>
        <c:axId val="39920000"/>
        <c:axId val="39921536"/>
      </c:barChart>
      <c:catAx>
        <c:axId val="39920000"/>
        <c:scaling>
          <c:orientation val="minMax"/>
        </c:scaling>
        <c:axPos val="b"/>
        <c:tickLblPos val="nextTo"/>
        <c:txPr>
          <a:bodyPr/>
          <a:lstStyle/>
          <a:p>
            <a:pPr>
              <a:defRPr sz="3200"/>
            </a:pPr>
            <a:endParaRPr lang="en-US"/>
          </a:p>
        </c:txPr>
        <c:crossAx val="39921536"/>
        <c:crosses val="autoZero"/>
        <c:auto val="1"/>
        <c:lblAlgn val="ctr"/>
        <c:lblOffset val="100"/>
      </c:catAx>
      <c:valAx>
        <c:axId val="39921536"/>
        <c:scaling>
          <c:orientation val="minMax"/>
        </c:scaling>
        <c:axPos val="l"/>
        <c:majorGridlines/>
        <c:numFmt formatCode="General" sourceLinked="1"/>
        <c:tickLblPos val="nextTo"/>
        <c:txPr>
          <a:bodyPr/>
          <a:lstStyle/>
          <a:p>
            <a:pPr>
              <a:defRPr sz="2400"/>
            </a:pPr>
            <a:endParaRPr lang="en-US"/>
          </a:p>
        </c:txPr>
        <c:crossAx val="39920000"/>
        <c:crosses val="autoZero"/>
        <c:crossBetween val="between"/>
      </c:valAx>
    </c:plotArea>
    <c:legend>
      <c:legendPos val="r"/>
      <c:layout/>
      <c:txPr>
        <a:bodyPr/>
        <a:lstStyle/>
        <a:p>
          <a:pPr>
            <a:defRPr sz="2800"/>
          </a:pPr>
          <a:endParaRPr lang="en-US"/>
        </a:p>
      </c:txPr>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hart>
    <c:plotArea>
      <c:layout/>
      <c:barChart>
        <c:barDir val="col"/>
        <c:grouping val="clustered"/>
        <c:ser>
          <c:idx val="0"/>
          <c:order val="0"/>
          <c:cat>
            <c:strRef>
              <c:f>Sheet1!$K$31:$M$31</c:f>
              <c:strCache>
                <c:ptCount val="3"/>
                <c:pt idx="0">
                  <c:v>PSBs </c:v>
                </c:pt>
                <c:pt idx="1">
                  <c:v>New Private sector banks </c:v>
                </c:pt>
                <c:pt idx="2">
                  <c:v>Foreign banks </c:v>
                </c:pt>
              </c:strCache>
            </c:strRef>
          </c:cat>
          <c:val>
            <c:numRef>
              <c:f>Sheet1!$K$32:$M$32</c:f>
              <c:numCache>
                <c:formatCode>General</c:formatCode>
                <c:ptCount val="3"/>
                <c:pt idx="0">
                  <c:v>11.2</c:v>
                </c:pt>
                <c:pt idx="1">
                  <c:v>11.5</c:v>
                </c:pt>
                <c:pt idx="2">
                  <c:v>12.6</c:v>
                </c:pt>
              </c:numCache>
            </c:numRef>
          </c:val>
        </c:ser>
        <c:ser>
          <c:idx val="1"/>
          <c:order val="1"/>
          <c:cat>
            <c:strRef>
              <c:f>Sheet1!$K$31:$M$31</c:f>
              <c:strCache>
                <c:ptCount val="3"/>
                <c:pt idx="0">
                  <c:v>PSBs </c:v>
                </c:pt>
                <c:pt idx="1">
                  <c:v>New Private sector banks </c:v>
                </c:pt>
                <c:pt idx="2">
                  <c:v>Foreign banks </c:v>
                </c:pt>
              </c:strCache>
            </c:strRef>
          </c:cat>
          <c:val>
            <c:numRef>
              <c:f>Sheet1!$K$33:$M$33</c:f>
              <c:numCache>
                <c:formatCode>General</c:formatCode>
                <c:ptCount val="3"/>
                <c:pt idx="0">
                  <c:v>12.3</c:v>
                </c:pt>
                <c:pt idx="1">
                  <c:v>15.1</c:v>
                </c:pt>
                <c:pt idx="2">
                  <c:v>15.1</c:v>
                </c:pt>
              </c:numCache>
            </c:numRef>
          </c:val>
        </c:ser>
        <c:axId val="39939456"/>
        <c:axId val="39969920"/>
      </c:barChart>
      <c:catAx>
        <c:axId val="39939456"/>
        <c:scaling>
          <c:orientation val="minMax"/>
        </c:scaling>
        <c:axPos val="b"/>
        <c:tickLblPos val="nextTo"/>
        <c:txPr>
          <a:bodyPr/>
          <a:lstStyle/>
          <a:p>
            <a:pPr>
              <a:defRPr sz="2800"/>
            </a:pPr>
            <a:endParaRPr lang="en-US"/>
          </a:p>
        </c:txPr>
        <c:crossAx val="39969920"/>
        <c:crosses val="autoZero"/>
        <c:auto val="1"/>
        <c:lblAlgn val="ctr"/>
        <c:lblOffset val="100"/>
      </c:catAx>
      <c:valAx>
        <c:axId val="39969920"/>
        <c:scaling>
          <c:orientation val="minMax"/>
        </c:scaling>
        <c:axPos val="l"/>
        <c:majorGridlines/>
        <c:numFmt formatCode="General" sourceLinked="1"/>
        <c:tickLblPos val="nextTo"/>
        <c:txPr>
          <a:bodyPr/>
          <a:lstStyle/>
          <a:p>
            <a:pPr>
              <a:defRPr sz="2800"/>
            </a:pPr>
            <a:endParaRPr lang="en-US"/>
          </a:p>
        </c:txPr>
        <c:crossAx val="39939456"/>
        <c:crosses val="autoZero"/>
        <c:crossBetween val="between"/>
      </c:valAx>
    </c:plotArea>
    <c:legend>
      <c:legendPos val="r"/>
      <c:layout/>
      <c:txPr>
        <a:bodyPr/>
        <a:lstStyle/>
        <a:p>
          <a:pPr>
            <a:defRPr sz="2400"/>
          </a:pPr>
          <a:endParaRPr lang="en-US"/>
        </a:p>
      </c:txPr>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clustered"/>
        <c:ser>
          <c:idx val="0"/>
          <c:order val="0"/>
          <c:tx>
            <c:strRef>
              <c:f>Sheet1!$I$64</c:f>
              <c:strCache>
                <c:ptCount val="1"/>
                <c:pt idx="0">
                  <c:v>PSBs </c:v>
                </c:pt>
              </c:strCache>
            </c:strRef>
          </c:tx>
          <c:cat>
            <c:multiLvlStrRef>
              <c:f>Sheet1!$J$62:$M$63</c:f>
              <c:multiLvlStrCache>
                <c:ptCount val="4"/>
                <c:lvl>
                  <c:pt idx="0">
                    <c:v>2008</c:v>
                  </c:pt>
                  <c:pt idx="1">
                    <c:v>2009</c:v>
                  </c:pt>
                  <c:pt idx="2">
                    <c:v>2008</c:v>
                  </c:pt>
                  <c:pt idx="3">
                    <c:v>2009</c:v>
                  </c:pt>
                </c:lvl>
                <c:lvl>
                  <c:pt idx="0">
                    <c:v>Total NPAs as percentage  to total advances </c:v>
                  </c:pt>
                  <c:pt idx="2">
                    <c:v>Net NPAs as percentage  to net advances</c:v>
                  </c:pt>
                </c:lvl>
              </c:multiLvlStrCache>
            </c:multiLvlStrRef>
          </c:cat>
          <c:val>
            <c:numRef>
              <c:f>Sheet1!$J$64:$M$64</c:f>
              <c:numCache>
                <c:formatCode>General</c:formatCode>
                <c:ptCount val="4"/>
                <c:pt idx="0">
                  <c:v>2.2000000000000002</c:v>
                </c:pt>
                <c:pt idx="1">
                  <c:v>2</c:v>
                </c:pt>
                <c:pt idx="2">
                  <c:v>1</c:v>
                </c:pt>
                <c:pt idx="3">
                  <c:v>0.9</c:v>
                </c:pt>
              </c:numCache>
            </c:numRef>
          </c:val>
        </c:ser>
        <c:ser>
          <c:idx val="1"/>
          <c:order val="1"/>
          <c:tx>
            <c:strRef>
              <c:f>Sheet1!$I$65</c:f>
              <c:strCache>
                <c:ptCount val="1"/>
                <c:pt idx="0">
                  <c:v>New private sector banks </c:v>
                </c:pt>
              </c:strCache>
            </c:strRef>
          </c:tx>
          <c:cat>
            <c:multiLvlStrRef>
              <c:f>Sheet1!$J$62:$M$63</c:f>
              <c:multiLvlStrCache>
                <c:ptCount val="4"/>
                <c:lvl>
                  <c:pt idx="0">
                    <c:v>2008</c:v>
                  </c:pt>
                  <c:pt idx="1">
                    <c:v>2009</c:v>
                  </c:pt>
                  <c:pt idx="2">
                    <c:v>2008</c:v>
                  </c:pt>
                  <c:pt idx="3">
                    <c:v>2009</c:v>
                  </c:pt>
                </c:lvl>
                <c:lvl>
                  <c:pt idx="0">
                    <c:v>Total NPAs as percentage  to total advances </c:v>
                  </c:pt>
                  <c:pt idx="2">
                    <c:v>Net NPAs as percentage  to net advances</c:v>
                  </c:pt>
                </c:lvl>
              </c:multiLvlStrCache>
            </c:multiLvlStrRef>
          </c:cat>
          <c:val>
            <c:numRef>
              <c:f>Sheet1!$J$65:$M$65</c:f>
              <c:numCache>
                <c:formatCode>General</c:formatCode>
                <c:ptCount val="4"/>
                <c:pt idx="0">
                  <c:v>2.5</c:v>
                </c:pt>
                <c:pt idx="1">
                  <c:v>3.1</c:v>
                </c:pt>
                <c:pt idx="2">
                  <c:v>1.2</c:v>
                </c:pt>
                <c:pt idx="3">
                  <c:v>1.4</c:v>
                </c:pt>
              </c:numCache>
            </c:numRef>
          </c:val>
        </c:ser>
        <c:ser>
          <c:idx val="2"/>
          <c:order val="2"/>
          <c:tx>
            <c:strRef>
              <c:f>Sheet1!$I$66</c:f>
              <c:strCache>
                <c:ptCount val="1"/>
                <c:pt idx="0">
                  <c:v>Foreign banks </c:v>
                </c:pt>
              </c:strCache>
            </c:strRef>
          </c:tx>
          <c:cat>
            <c:multiLvlStrRef>
              <c:f>Sheet1!$J$62:$M$63</c:f>
              <c:multiLvlStrCache>
                <c:ptCount val="4"/>
                <c:lvl>
                  <c:pt idx="0">
                    <c:v>2008</c:v>
                  </c:pt>
                  <c:pt idx="1">
                    <c:v>2009</c:v>
                  </c:pt>
                  <c:pt idx="2">
                    <c:v>2008</c:v>
                  </c:pt>
                  <c:pt idx="3">
                    <c:v>2009</c:v>
                  </c:pt>
                </c:lvl>
                <c:lvl>
                  <c:pt idx="0">
                    <c:v>Total NPAs as percentage  to total advances </c:v>
                  </c:pt>
                  <c:pt idx="2">
                    <c:v>Net NPAs as percentage  to net advances</c:v>
                  </c:pt>
                </c:lvl>
              </c:multiLvlStrCache>
            </c:multiLvlStrRef>
          </c:cat>
          <c:val>
            <c:numRef>
              <c:f>Sheet1!$J$66:$M$66</c:f>
              <c:numCache>
                <c:formatCode>General</c:formatCode>
                <c:ptCount val="4"/>
                <c:pt idx="0">
                  <c:v>1.8</c:v>
                </c:pt>
                <c:pt idx="1">
                  <c:v>4</c:v>
                </c:pt>
                <c:pt idx="2">
                  <c:v>0.8</c:v>
                </c:pt>
                <c:pt idx="3">
                  <c:v>1.8</c:v>
                </c:pt>
              </c:numCache>
            </c:numRef>
          </c:val>
        </c:ser>
        <c:axId val="39811328"/>
        <c:axId val="39817216"/>
      </c:barChart>
      <c:catAx>
        <c:axId val="39811328"/>
        <c:scaling>
          <c:orientation val="minMax"/>
        </c:scaling>
        <c:axPos val="b"/>
        <c:tickLblPos val="nextTo"/>
        <c:txPr>
          <a:bodyPr/>
          <a:lstStyle/>
          <a:p>
            <a:pPr>
              <a:defRPr sz="1800"/>
            </a:pPr>
            <a:endParaRPr lang="en-US"/>
          </a:p>
        </c:txPr>
        <c:crossAx val="39817216"/>
        <c:crosses val="autoZero"/>
        <c:auto val="1"/>
        <c:lblAlgn val="ctr"/>
        <c:lblOffset val="100"/>
      </c:catAx>
      <c:valAx>
        <c:axId val="39817216"/>
        <c:scaling>
          <c:orientation val="minMax"/>
        </c:scaling>
        <c:axPos val="l"/>
        <c:majorGridlines/>
        <c:numFmt formatCode="General" sourceLinked="1"/>
        <c:tickLblPos val="nextTo"/>
        <c:txPr>
          <a:bodyPr/>
          <a:lstStyle/>
          <a:p>
            <a:pPr>
              <a:defRPr sz="1800"/>
            </a:pPr>
            <a:endParaRPr lang="en-US"/>
          </a:p>
        </c:txPr>
        <c:crossAx val="39811328"/>
        <c:crosses val="autoZero"/>
        <c:crossBetween val="between"/>
      </c:valAx>
    </c:plotArea>
    <c:legend>
      <c:legendPos val="r"/>
      <c:layout/>
      <c:txPr>
        <a:bodyPr/>
        <a:lstStyle/>
        <a:p>
          <a:pPr>
            <a:defRPr sz="2000"/>
          </a:pPr>
          <a:endParaRPr lang="en-US"/>
        </a:p>
      </c:txPr>
    </c:legend>
    <c:plotVisOnly val="1"/>
  </c:chart>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5/20/2011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5/20/2011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5/20/2011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278562"/>
          </a:xfrm>
        </p:spPr>
        <p:txBody>
          <a:bodyPr>
            <a:normAutofit/>
          </a:bodyPr>
          <a:lstStyle/>
          <a:p>
            <a:pPr algn="l"/>
            <a:r>
              <a:rPr lang="en-US" sz="4000" dirty="0" smtClean="0"/>
              <a:t>PERFORMANCE OF BANKING SECTOR</a:t>
            </a:r>
            <a:r>
              <a:rPr lang="en-US" sz="4000" dirty="0" smtClean="0">
                <a:solidFill>
                  <a:srgbClr val="FF0000"/>
                </a:solidFill>
              </a:rPr>
              <a:t/>
            </a:r>
            <a:br>
              <a:rPr lang="en-US" sz="4000" dirty="0" smtClean="0">
                <a:solidFill>
                  <a:srgbClr val="FF0000"/>
                </a:solidFill>
              </a:rPr>
            </a:br>
            <a:r>
              <a:rPr lang="en-US" sz="4000" dirty="0" smtClean="0">
                <a:solidFill>
                  <a:srgbClr val="FF0000"/>
                </a:solidFill>
              </a:rPr>
              <a:t>Seeks to determine  impact of various market and regulatory initiatives on </a:t>
            </a:r>
            <a:br>
              <a:rPr lang="en-US" sz="4000" dirty="0" smtClean="0">
                <a:solidFill>
                  <a:srgbClr val="FF0000"/>
                </a:solidFill>
              </a:rPr>
            </a:br>
            <a:r>
              <a:rPr lang="en-US" sz="4000" dirty="0" smtClean="0">
                <a:solidFill>
                  <a:srgbClr val="FF0000"/>
                </a:solidFill>
              </a:rPr>
              <a:t>-efficiency improvements and profitability since reforms</a:t>
            </a:r>
            <a:br>
              <a:rPr lang="en-US" sz="4000" dirty="0" smtClean="0">
                <a:solidFill>
                  <a:srgbClr val="FF0000"/>
                </a:solidFill>
              </a:rPr>
            </a:br>
            <a:r>
              <a:rPr lang="en-US" sz="4000" dirty="0" smtClean="0">
                <a:solidFill>
                  <a:srgbClr val="FF0000"/>
                </a:solidFill>
              </a:rPr>
              <a:t>- the process has shifted the focus of public sector dominated banking system from social banking to more efficient and profit oriented industry.</a:t>
            </a:r>
            <a:r>
              <a:rPr lang="en-US" sz="3200" dirty="0" smtClean="0">
                <a:solidFill>
                  <a:srgbClr val="FF0000"/>
                </a:solidFill>
              </a:rPr>
              <a:t/>
            </a:r>
            <a:br>
              <a:rPr lang="en-US" sz="3200" dirty="0" smtClean="0">
                <a:solidFill>
                  <a:srgbClr val="FF0000"/>
                </a:solidFill>
              </a:rPr>
            </a:br>
            <a:endParaRPr lang="en-US" sz="3200"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73762"/>
          </a:xfrm>
        </p:spPr>
        <p:txBody>
          <a:bodyPr>
            <a:normAutofit fontScale="90000"/>
          </a:bodyPr>
          <a:lstStyle/>
          <a:p>
            <a:pPr algn="l"/>
            <a:r>
              <a:rPr lang="en-US" dirty="0" smtClean="0"/>
              <a:t>3. Productivity indicators</a:t>
            </a:r>
            <a:r>
              <a:rPr lang="en-US" dirty="0" smtClean="0">
                <a:solidFill>
                  <a:srgbClr val="FF0000"/>
                </a:solidFill>
              </a:rPr>
              <a:t/>
            </a:r>
            <a:br>
              <a:rPr lang="en-US" dirty="0" smtClean="0">
                <a:solidFill>
                  <a:srgbClr val="FF0000"/>
                </a:solidFill>
              </a:rPr>
            </a:br>
            <a:r>
              <a:rPr lang="en-US" dirty="0" smtClean="0">
                <a:solidFill>
                  <a:srgbClr val="FF0000"/>
                </a:solidFill>
              </a:rPr>
              <a:t>analyzed in terms of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Profits per employee: ratio of net profit to number of employees</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Business per employee: ratio of net income to number of employees</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609600" y="1397000"/>
          <a:ext cx="8305800" cy="4920826"/>
        </p:xfrm>
        <a:graphic>
          <a:graphicData uri="http://schemas.openxmlformats.org/drawingml/2006/table">
            <a:tbl>
              <a:tblPr firstRow="1" bandRow="1">
                <a:tableStyleId>{5C22544A-7EE6-4342-B048-85BDC9FD1C3A}</a:tableStyleId>
              </a:tblPr>
              <a:tblGrid>
                <a:gridCol w="2076450"/>
                <a:gridCol w="2076450"/>
                <a:gridCol w="2076450"/>
                <a:gridCol w="2076450"/>
              </a:tblGrid>
              <a:tr h="1439333">
                <a:tc>
                  <a:txBody>
                    <a:bodyPr/>
                    <a:lstStyle/>
                    <a:p>
                      <a:r>
                        <a:rPr lang="en-US" sz="3200" dirty="0" smtClean="0"/>
                        <a:t>Year</a:t>
                      </a:r>
                      <a:endParaRPr lang="en-US" sz="3200" dirty="0"/>
                    </a:p>
                  </a:txBody>
                  <a:tcPr/>
                </a:tc>
                <a:tc>
                  <a:txBody>
                    <a:bodyPr/>
                    <a:lstStyle/>
                    <a:p>
                      <a:r>
                        <a:rPr lang="en-US" sz="3200" dirty="0" smtClean="0"/>
                        <a:t>PSBs</a:t>
                      </a:r>
                      <a:endParaRPr lang="en-US" sz="3200" dirty="0"/>
                    </a:p>
                  </a:txBody>
                  <a:tcPr/>
                </a:tc>
                <a:tc>
                  <a:txBody>
                    <a:bodyPr/>
                    <a:lstStyle/>
                    <a:p>
                      <a:r>
                        <a:rPr lang="en-US" sz="3200" dirty="0" smtClean="0"/>
                        <a:t>New Private sector banks</a:t>
                      </a:r>
                      <a:endParaRPr lang="en-US" sz="3200" dirty="0"/>
                    </a:p>
                  </a:txBody>
                  <a:tcPr/>
                </a:tc>
                <a:tc>
                  <a:txBody>
                    <a:bodyPr/>
                    <a:lstStyle/>
                    <a:p>
                      <a:r>
                        <a:rPr lang="en-US" sz="3200" dirty="0" smtClean="0"/>
                        <a:t>Foreign</a:t>
                      </a:r>
                      <a:r>
                        <a:rPr lang="en-US" sz="3200" baseline="0" dirty="0" smtClean="0"/>
                        <a:t> banks</a:t>
                      </a:r>
                      <a:endParaRPr lang="en-US" sz="3200" dirty="0"/>
                    </a:p>
                  </a:txBody>
                  <a:tcPr/>
                </a:tc>
              </a:tr>
              <a:tr h="1439333">
                <a:tc>
                  <a:txBody>
                    <a:bodyPr/>
                    <a:lstStyle/>
                    <a:p>
                      <a:r>
                        <a:rPr lang="en-US" sz="3200" dirty="0" smtClean="0"/>
                        <a:t>1997- 98</a:t>
                      </a:r>
                      <a:endParaRPr lang="en-US" sz="3200" dirty="0"/>
                    </a:p>
                  </a:txBody>
                  <a:tcPr/>
                </a:tc>
                <a:tc>
                  <a:txBody>
                    <a:bodyPr/>
                    <a:lstStyle/>
                    <a:p>
                      <a:r>
                        <a:rPr lang="en-US" sz="3200" dirty="0" smtClean="0"/>
                        <a:t>0.7</a:t>
                      </a:r>
                      <a:endParaRPr lang="en-US" sz="3200" dirty="0"/>
                    </a:p>
                  </a:txBody>
                  <a:tcPr/>
                </a:tc>
                <a:tc>
                  <a:txBody>
                    <a:bodyPr/>
                    <a:lstStyle/>
                    <a:p>
                      <a:r>
                        <a:rPr lang="en-US" sz="3200" dirty="0" smtClean="0"/>
                        <a:t>11.4</a:t>
                      </a:r>
                      <a:endParaRPr lang="en-US" sz="3200" dirty="0"/>
                    </a:p>
                  </a:txBody>
                  <a:tcPr/>
                </a:tc>
                <a:tc>
                  <a:txBody>
                    <a:bodyPr/>
                    <a:lstStyle/>
                    <a:p>
                      <a:r>
                        <a:rPr lang="en-US" sz="3200" dirty="0" smtClean="0"/>
                        <a:t>4.4</a:t>
                      </a:r>
                      <a:endParaRPr lang="en-US" sz="3200" dirty="0"/>
                    </a:p>
                  </a:txBody>
                  <a:tcPr/>
                </a:tc>
              </a:tr>
              <a:tr h="1439333">
                <a:tc>
                  <a:txBody>
                    <a:bodyPr/>
                    <a:lstStyle/>
                    <a:p>
                      <a:r>
                        <a:rPr lang="en-US" sz="3200" dirty="0" smtClean="0"/>
                        <a:t>2005-06</a:t>
                      </a:r>
                      <a:endParaRPr lang="en-US" sz="3200" dirty="0"/>
                    </a:p>
                  </a:txBody>
                  <a:tcPr/>
                </a:tc>
                <a:tc>
                  <a:txBody>
                    <a:bodyPr/>
                    <a:lstStyle/>
                    <a:p>
                      <a:r>
                        <a:rPr lang="en-US" sz="3200" dirty="0" smtClean="0"/>
                        <a:t>2.9</a:t>
                      </a:r>
                      <a:endParaRPr lang="en-US" sz="3200" dirty="0"/>
                    </a:p>
                  </a:txBody>
                  <a:tcPr/>
                </a:tc>
                <a:tc>
                  <a:txBody>
                    <a:bodyPr/>
                    <a:lstStyle/>
                    <a:p>
                      <a:r>
                        <a:rPr lang="en-US" sz="3200" dirty="0" smtClean="0"/>
                        <a:t>6.3</a:t>
                      </a:r>
                      <a:endParaRPr lang="en-US" sz="3200" dirty="0"/>
                    </a:p>
                  </a:txBody>
                  <a:tcPr/>
                </a:tc>
                <a:tc>
                  <a:txBody>
                    <a:bodyPr/>
                    <a:lstStyle/>
                    <a:p>
                      <a:r>
                        <a:rPr lang="en-US" sz="3200" dirty="0" smtClean="0"/>
                        <a:t>26.5</a:t>
                      </a:r>
                      <a:endParaRPr lang="en-US" sz="3200" dirty="0"/>
                    </a:p>
                  </a:txBody>
                  <a:tcPr/>
                </a:tc>
              </a:tr>
            </a:tbl>
          </a:graphicData>
        </a:graphic>
      </p:graphicFrame>
      <p:sp>
        <p:nvSpPr>
          <p:cNvPr id="4" name="Title 3"/>
          <p:cNvSpPr>
            <a:spLocks noGrp="1"/>
          </p:cNvSpPr>
          <p:nvPr>
            <p:ph type="title"/>
          </p:nvPr>
        </p:nvSpPr>
        <p:spPr/>
        <p:txBody>
          <a:bodyPr/>
          <a:lstStyle/>
          <a:p>
            <a:r>
              <a:rPr lang="en-US" dirty="0" smtClean="0"/>
              <a:t>Profit per employee (Rs. </a:t>
            </a:r>
            <a:r>
              <a:rPr lang="en-US" dirty="0" err="1" smtClean="0"/>
              <a:t>lakhs</a:t>
            </a:r>
            <a:r>
              <a:rPr lang="en-US" dirty="0" smtClean="0"/>
              <a: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nvGraphicFramePr>
        <p:xfrm>
          <a:off x="228600" y="1371600"/>
          <a:ext cx="8686800" cy="4648200"/>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4"/>
          <p:cNvSpPr>
            <a:spLocks noGrp="1"/>
          </p:cNvSpPr>
          <p:nvPr>
            <p:ph type="title"/>
          </p:nvPr>
        </p:nvSpPr>
        <p:spPr/>
        <p:txBody>
          <a:bodyPr/>
          <a:lstStyle/>
          <a:p>
            <a:r>
              <a:rPr lang="en-US" dirty="0" smtClean="0"/>
              <a:t>Profits per employee(Rs. </a:t>
            </a:r>
            <a:r>
              <a:rPr lang="en-US" dirty="0" err="1" smtClean="0"/>
              <a:t>lakhs</a:t>
            </a:r>
            <a:r>
              <a:rPr lang="en-US" dirty="0" smtClean="0"/>
              <a:t>)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per employee (Rs. </a:t>
            </a:r>
            <a:r>
              <a:rPr lang="en-US" dirty="0" err="1" smtClean="0"/>
              <a:t>lakh</a:t>
            </a:r>
            <a:r>
              <a:rPr lang="en-US" dirty="0" smtClean="0"/>
              <a:t>)</a:t>
            </a:r>
            <a:endParaRPr lang="en-US" dirty="0"/>
          </a:p>
        </p:txBody>
      </p:sp>
      <p:graphicFrame>
        <p:nvGraphicFramePr>
          <p:cNvPr id="4" name="Table 3"/>
          <p:cNvGraphicFramePr>
            <a:graphicFrameLocks noGrp="1"/>
          </p:cNvGraphicFramePr>
          <p:nvPr/>
        </p:nvGraphicFramePr>
        <p:xfrm>
          <a:off x="533400" y="1371600"/>
          <a:ext cx="8305800" cy="4920826"/>
        </p:xfrm>
        <a:graphic>
          <a:graphicData uri="http://schemas.openxmlformats.org/drawingml/2006/table">
            <a:tbl>
              <a:tblPr firstRow="1" bandRow="1">
                <a:tableStyleId>{5C22544A-7EE6-4342-B048-85BDC9FD1C3A}</a:tableStyleId>
              </a:tblPr>
              <a:tblGrid>
                <a:gridCol w="2076450"/>
                <a:gridCol w="2076450"/>
                <a:gridCol w="2076450"/>
                <a:gridCol w="2076450"/>
              </a:tblGrid>
              <a:tr h="1439333">
                <a:tc>
                  <a:txBody>
                    <a:bodyPr/>
                    <a:lstStyle/>
                    <a:p>
                      <a:r>
                        <a:rPr lang="en-US" sz="3200" dirty="0" smtClean="0"/>
                        <a:t>Year</a:t>
                      </a:r>
                      <a:endParaRPr lang="en-US" sz="3200" dirty="0"/>
                    </a:p>
                  </a:txBody>
                  <a:tcPr/>
                </a:tc>
                <a:tc>
                  <a:txBody>
                    <a:bodyPr/>
                    <a:lstStyle/>
                    <a:p>
                      <a:r>
                        <a:rPr lang="en-US" sz="3200" dirty="0" smtClean="0"/>
                        <a:t>PSBs</a:t>
                      </a:r>
                      <a:endParaRPr lang="en-US" sz="3200" dirty="0"/>
                    </a:p>
                  </a:txBody>
                  <a:tcPr/>
                </a:tc>
                <a:tc>
                  <a:txBody>
                    <a:bodyPr/>
                    <a:lstStyle/>
                    <a:p>
                      <a:r>
                        <a:rPr lang="en-US" sz="3200" dirty="0" smtClean="0"/>
                        <a:t>New Private sector banks</a:t>
                      </a:r>
                      <a:endParaRPr lang="en-US" sz="3200" dirty="0"/>
                    </a:p>
                  </a:txBody>
                  <a:tcPr/>
                </a:tc>
                <a:tc>
                  <a:txBody>
                    <a:bodyPr/>
                    <a:lstStyle/>
                    <a:p>
                      <a:r>
                        <a:rPr lang="en-US" sz="3200" dirty="0" smtClean="0"/>
                        <a:t>Foreign</a:t>
                      </a:r>
                      <a:r>
                        <a:rPr lang="en-US" sz="3200" baseline="0" dirty="0" smtClean="0"/>
                        <a:t> banks</a:t>
                      </a:r>
                      <a:endParaRPr lang="en-US" sz="3200" dirty="0"/>
                    </a:p>
                  </a:txBody>
                  <a:tcPr/>
                </a:tc>
              </a:tr>
              <a:tr h="1439333">
                <a:tc>
                  <a:txBody>
                    <a:bodyPr/>
                    <a:lstStyle/>
                    <a:p>
                      <a:r>
                        <a:rPr lang="en-US" sz="3200" dirty="0" smtClean="0"/>
                        <a:t>1997- 98</a:t>
                      </a:r>
                      <a:endParaRPr lang="en-US" sz="3200" dirty="0"/>
                    </a:p>
                  </a:txBody>
                  <a:tcPr/>
                </a:tc>
                <a:tc>
                  <a:txBody>
                    <a:bodyPr/>
                    <a:lstStyle/>
                    <a:p>
                      <a:r>
                        <a:rPr lang="en-US" sz="3200" dirty="0" smtClean="0"/>
                        <a:t>88.5</a:t>
                      </a:r>
                      <a:endParaRPr lang="en-US" sz="3200" dirty="0"/>
                    </a:p>
                  </a:txBody>
                  <a:tcPr/>
                </a:tc>
                <a:tc>
                  <a:txBody>
                    <a:bodyPr/>
                    <a:lstStyle/>
                    <a:p>
                      <a:r>
                        <a:rPr lang="en-US" sz="3200" dirty="0" smtClean="0"/>
                        <a:t>785.9</a:t>
                      </a:r>
                      <a:endParaRPr lang="en-US" sz="3200" dirty="0"/>
                    </a:p>
                  </a:txBody>
                  <a:tcPr/>
                </a:tc>
                <a:tc>
                  <a:txBody>
                    <a:bodyPr/>
                    <a:lstStyle/>
                    <a:p>
                      <a:r>
                        <a:rPr lang="en-US" sz="3200" dirty="0" smtClean="0"/>
                        <a:t>529.4</a:t>
                      </a:r>
                      <a:endParaRPr lang="en-US" sz="3200" dirty="0"/>
                    </a:p>
                  </a:txBody>
                  <a:tcPr/>
                </a:tc>
              </a:tr>
              <a:tr h="1439333">
                <a:tc>
                  <a:txBody>
                    <a:bodyPr/>
                    <a:lstStyle/>
                    <a:p>
                      <a:r>
                        <a:rPr lang="en-US" sz="3200" dirty="0" smtClean="0"/>
                        <a:t>2005-06</a:t>
                      </a:r>
                      <a:endParaRPr lang="en-US" sz="3200" dirty="0"/>
                    </a:p>
                  </a:txBody>
                  <a:tcPr/>
                </a:tc>
                <a:tc>
                  <a:txBody>
                    <a:bodyPr/>
                    <a:lstStyle/>
                    <a:p>
                      <a:r>
                        <a:rPr lang="en-US" sz="3200" dirty="0" smtClean="0"/>
                        <a:t>324.1</a:t>
                      </a:r>
                      <a:endParaRPr lang="en-US" sz="3200" dirty="0"/>
                    </a:p>
                  </a:txBody>
                  <a:tcPr/>
                </a:tc>
                <a:tc>
                  <a:txBody>
                    <a:bodyPr/>
                    <a:lstStyle/>
                    <a:p>
                      <a:r>
                        <a:rPr lang="en-US" sz="3200" dirty="0" smtClean="0"/>
                        <a:t>728.9</a:t>
                      </a:r>
                      <a:endParaRPr lang="en-US" sz="3200" dirty="0"/>
                    </a:p>
                  </a:txBody>
                  <a:tcPr/>
                </a:tc>
                <a:tc>
                  <a:txBody>
                    <a:bodyPr/>
                    <a:lstStyle/>
                    <a:p>
                      <a:r>
                        <a:rPr lang="en-US" sz="3200" dirty="0" smtClean="0"/>
                        <a:t>1012.8</a:t>
                      </a:r>
                      <a:endParaRPr lang="en-US" sz="3200" dirty="0"/>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304800" y="1295400"/>
          <a:ext cx="8610600" cy="5029200"/>
        </p:xfrm>
        <a:graphic>
          <a:graphicData uri="http://schemas.openxmlformats.org/drawingml/2006/chart">
            <c:chart xmlns:c="http://schemas.openxmlformats.org/drawingml/2006/chart" xmlns:r="http://schemas.openxmlformats.org/officeDocument/2006/relationships" r:id="rId2"/>
          </a:graphicData>
        </a:graphic>
      </p:graphicFrame>
      <p:sp>
        <p:nvSpPr>
          <p:cNvPr id="4" name="Title 3"/>
          <p:cNvSpPr>
            <a:spLocks noGrp="1"/>
          </p:cNvSpPr>
          <p:nvPr>
            <p:ph type="title"/>
          </p:nvPr>
        </p:nvSpPr>
        <p:spPr/>
        <p:txBody>
          <a:bodyPr/>
          <a:lstStyle/>
          <a:p>
            <a:r>
              <a:rPr lang="en-US" dirty="0" smtClean="0"/>
              <a:t>Business per employee (Rs. </a:t>
            </a:r>
            <a:r>
              <a:rPr lang="en-US" dirty="0" err="1" smtClean="0"/>
              <a:t>lakh</a:t>
            </a:r>
            <a:r>
              <a:rPr lang="en-US" dirty="0" smtClean="0"/>
              <a:t>)</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97562"/>
          </a:xfrm>
        </p:spPr>
        <p:txBody>
          <a:bodyPr>
            <a:normAutofit fontScale="90000"/>
          </a:bodyPr>
          <a:lstStyle/>
          <a:p>
            <a:pPr algn="l"/>
            <a:r>
              <a:rPr lang="en-US" dirty="0" smtClean="0"/>
              <a:t>4. Financial Stability or soundness</a:t>
            </a:r>
            <a:br>
              <a:rPr lang="en-US" dirty="0" smtClean="0"/>
            </a:br>
            <a:r>
              <a:rPr lang="en-US" dirty="0" smtClean="0"/>
              <a:t/>
            </a:r>
            <a:br>
              <a:rPr lang="en-US" dirty="0" smtClean="0"/>
            </a:br>
            <a:r>
              <a:rPr lang="en-US" dirty="0" smtClean="0">
                <a:solidFill>
                  <a:srgbClr val="FF0000"/>
                </a:solidFill>
              </a:rPr>
              <a:t>- reflected by CAR or CRAR (Capital to risk weighted assets ratio)</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Total Capital/RWAs</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Higher the ratio better the soundness</a:t>
            </a:r>
            <a:r>
              <a:rPr lang="en-US" dirty="0" smtClean="0"/>
              <a:t/>
            </a:r>
            <a:br>
              <a:rPr lang="en-US" dirty="0" smtClean="0"/>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Capital Adequacy Ratio</a:t>
            </a:r>
            <a:endParaRPr lang="en-US" dirty="0"/>
          </a:p>
        </p:txBody>
      </p:sp>
      <p:graphicFrame>
        <p:nvGraphicFramePr>
          <p:cNvPr id="3" name="Table 2"/>
          <p:cNvGraphicFramePr>
            <a:graphicFrameLocks noGrp="1"/>
          </p:cNvGraphicFramePr>
          <p:nvPr/>
        </p:nvGraphicFramePr>
        <p:xfrm>
          <a:off x="304800" y="1447800"/>
          <a:ext cx="8305800" cy="4920826"/>
        </p:xfrm>
        <a:graphic>
          <a:graphicData uri="http://schemas.openxmlformats.org/drawingml/2006/table">
            <a:tbl>
              <a:tblPr firstRow="1" bandRow="1">
                <a:tableStyleId>{5C22544A-7EE6-4342-B048-85BDC9FD1C3A}</a:tableStyleId>
              </a:tblPr>
              <a:tblGrid>
                <a:gridCol w="2076450"/>
                <a:gridCol w="2076450"/>
                <a:gridCol w="2076450"/>
                <a:gridCol w="2076450"/>
              </a:tblGrid>
              <a:tr h="1439333">
                <a:tc>
                  <a:txBody>
                    <a:bodyPr/>
                    <a:lstStyle/>
                    <a:p>
                      <a:r>
                        <a:rPr lang="en-US" sz="3200" dirty="0" smtClean="0"/>
                        <a:t>Year</a:t>
                      </a:r>
                      <a:endParaRPr lang="en-US" sz="3200" dirty="0"/>
                    </a:p>
                  </a:txBody>
                  <a:tcPr/>
                </a:tc>
                <a:tc>
                  <a:txBody>
                    <a:bodyPr/>
                    <a:lstStyle/>
                    <a:p>
                      <a:r>
                        <a:rPr lang="en-US" sz="3200" dirty="0" smtClean="0"/>
                        <a:t>PSBs</a:t>
                      </a:r>
                      <a:endParaRPr lang="en-US" sz="3200" dirty="0"/>
                    </a:p>
                  </a:txBody>
                  <a:tcPr/>
                </a:tc>
                <a:tc>
                  <a:txBody>
                    <a:bodyPr/>
                    <a:lstStyle/>
                    <a:p>
                      <a:r>
                        <a:rPr lang="en-US" sz="3200" dirty="0" smtClean="0"/>
                        <a:t>New Private sector banks</a:t>
                      </a:r>
                      <a:endParaRPr lang="en-US" sz="3200" dirty="0"/>
                    </a:p>
                  </a:txBody>
                  <a:tcPr/>
                </a:tc>
                <a:tc>
                  <a:txBody>
                    <a:bodyPr/>
                    <a:lstStyle/>
                    <a:p>
                      <a:r>
                        <a:rPr lang="en-US" sz="3200" dirty="0" smtClean="0"/>
                        <a:t>Foreign</a:t>
                      </a:r>
                      <a:r>
                        <a:rPr lang="en-US" sz="3200" baseline="0" dirty="0" smtClean="0"/>
                        <a:t> banks</a:t>
                      </a:r>
                      <a:endParaRPr lang="en-US" sz="3200" dirty="0"/>
                    </a:p>
                  </a:txBody>
                  <a:tcPr/>
                </a:tc>
              </a:tr>
              <a:tr h="1439333">
                <a:tc>
                  <a:txBody>
                    <a:bodyPr/>
                    <a:lstStyle/>
                    <a:p>
                      <a:r>
                        <a:rPr lang="en-US" sz="3200" dirty="0" smtClean="0"/>
                        <a:t>2001</a:t>
                      </a:r>
                      <a:endParaRPr lang="en-US" sz="3200" dirty="0"/>
                    </a:p>
                  </a:txBody>
                  <a:tcPr/>
                </a:tc>
                <a:tc>
                  <a:txBody>
                    <a:bodyPr/>
                    <a:lstStyle/>
                    <a:p>
                      <a:r>
                        <a:rPr lang="en-US" sz="3200" dirty="0" smtClean="0"/>
                        <a:t>11.2</a:t>
                      </a:r>
                      <a:endParaRPr lang="en-US" sz="3200" dirty="0"/>
                    </a:p>
                  </a:txBody>
                  <a:tcPr/>
                </a:tc>
                <a:tc>
                  <a:txBody>
                    <a:bodyPr/>
                    <a:lstStyle/>
                    <a:p>
                      <a:r>
                        <a:rPr lang="en-US" sz="3200" dirty="0" smtClean="0"/>
                        <a:t>11.5</a:t>
                      </a:r>
                      <a:endParaRPr lang="en-US" sz="3200" dirty="0"/>
                    </a:p>
                  </a:txBody>
                  <a:tcPr/>
                </a:tc>
                <a:tc>
                  <a:txBody>
                    <a:bodyPr/>
                    <a:lstStyle/>
                    <a:p>
                      <a:r>
                        <a:rPr lang="en-US" sz="3200" dirty="0" smtClean="0"/>
                        <a:t>12.6</a:t>
                      </a:r>
                      <a:endParaRPr lang="en-US" sz="3200" dirty="0"/>
                    </a:p>
                  </a:txBody>
                  <a:tcPr/>
                </a:tc>
              </a:tr>
              <a:tr h="1439333">
                <a:tc>
                  <a:txBody>
                    <a:bodyPr/>
                    <a:lstStyle/>
                    <a:p>
                      <a:r>
                        <a:rPr lang="en-US" sz="3200" dirty="0" smtClean="0"/>
                        <a:t>2009</a:t>
                      </a:r>
                      <a:endParaRPr lang="en-US" sz="3200" dirty="0"/>
                    </a:p>
                  </a:txBody>
                  <a:tcPr/>
                </a:tc>
                <a:tc>
                  <a:txBody>
                    <a:bodyPr/>
                    <a:lstStyle/>
                    <a:p>
                      <a:r>
                        <a:rPr lang="en-US" sz="3200" dirty="0" smtClean="0"/>
                        <a:t>12.3</a:t>
                      </a:r>
                      <a:endParaRPr lang="en-US" sz="3200" dirty="0"/>
                    </a:p>
                  </a:txBody>
                  <a:tcPr/>
                </a:tc>
                <a:tc>
                  <a:txBody>
                    <a:bodyPr/>
                    <a:lstStyle/>
                    <a:p>
                      <a:r>
                        <a:rPr lang="en-US" sz="3200" dirty="0" smtClean="0"/>
                        <a:t>15.1</a:t>
                      </a:r>
                      <a:endParaRPr lang="en-US" sz="3200" dirty="0"/>
                    </a:p>
                  </a:txBody>
                  <a:tcPr/>
                </a:tc>
                <a:tc>
                  <a:txBody>
                    <a:bodyPr/>
                    <a:lstStyle/>
                    <a:p>
                      <a:r>
                        <a:rPr lang="en-US" sz="3200" dirty="0" smtClean="0"/>
                        <a:t>15.1</a:t>
                      </a:r>
                      <a:endParaRPr lang="en-US" sz="3200" dirty="0"/>
                    </a:p>
                  </a:txBody>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Capital Adequacy Ratio</a:t>
            </a:r>
            <a:endParaRPr lang="en-US" dirty="0"/>
          </a:p>
        </p:txBody>
      </p:sp>
      <p:graphicFrame>
        <p:nvGraphicFramePr>
          <p:cNvPr id="3" name="Chart 2"/>
          <p:cNvGraphicFramePr/>
          <p:nvPr/>
        </p:nvGraphicFramePr>
        <p:xfrm>
          <a:off x="533400" y="1371600"/>
          <a:ext cx="8153400" cy="4953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73762"/>
          </a:xfrm>
        </p:spPr>
        <p:txBody>
          <a:bodyPr>
            <a:normAutofit/>
          </a:bodyPr>
          <a:lstStyle/>
          <a:p>
            <a:pPr algn="l"/>
            <a:r>
              <a:rPr lang="en-US" dirty="0" smtClean="0">
                <a:solidFill>
                  <a:srgbClr val="FF0000"/>
                </a:solidFill>
              </a:rPr>
              <a:t>Quality of asset</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shown by level of non performing assets(NPAs)</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better quality of assets is the indicator</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Gross and Net NPAs of commercial banks as at end march 2009</a:t>
            </a:r>
            <a:endParaRPr lang="en-US" sz="3600" dirty="0"/>
          </a:p>
        </p:txBody>
      </p:sp>
      <p:graphicFrame>
        <p:nvGraphicFramePr>
          <p:cNvPr id="3" name="Table 2"/>
          <p:cNvGraphicFramePr>
            <a:graphicFrameLocks noGrp="1"/>
          </p:cNvGraphicFramePr>
          <p:nvPr/>
        </p:nvGraphicFramePr>
        <p:xfrm>
          <a:off x="1524000" y="1397000"/>
          <a:ext cx="6096000" cy="370840"/>
        </p:xfrm>
        <a:graphic>
          <a:graphicData uri="http://schemas.openxmlformats.org/drawingml/2006/table">
            <a:tbl>
              <a:tblPr firstRow="1" bandRow="1">
                <a:tableStyleId>{5C22544A-7EE6-4342-B048-85BDC9FD1C3A}</a:tableStyleId>
              </a:tblPr>
              <a:tblGrid>
                <a:gridCol w="6096000"/>
              </a:tblGrid>
              <a:tr h="370840">
                <a:tc>
                  <a:txBody>
                    <a:bodyPr/>
                    <a:lstStyle/>
                    <a:p>
                      <a:endParaRPr lang="en-US" dirty="0"/>
                    </a:p>
                  </a:txBody>
                  <a:tcPr/>
                </a:tc>
              </a:tr>
            </a:tbl>
          </a:graphicData>
        </a:graphic>
      </p:graphicFrame>
      <p:graphicFrame>
        <p:nvGraphicFramePr>
          <p:cNvPr id="4" name="Table 3"/>
          <p:cNvGraphicFramePr>
            <a:graphicFrameLocks noGrp="1"/>
          </p:cNvGraphicFramePr>
          <p:nvPr/>
        </p:nvGraphicFramePr>
        <p:xfrm>
          <a:off x="457200" y="1371600"/>
          <a:ext cx="8153400" cy="5471160"/>
        </p:xfrm>
        <a:graphic>
          <a:graphicData uri="http://schemas.openxmlformats.org/drawingml/2006/table">
            <a:tbl>
              <a:tblPr firstRow="1" bandRow="1">
                <a:tableStyleId>{5C22544A-7EE6-4342-B048-85BDC9FD1C3A}</a:tableStyleId>
              </a:tblPr>
              <a:tblGrid>
                <a:gridCol w="1630680"/>
                <a:gridCol w="1630680"/>
                <a:gridCol w="1630680"/>
                <a:gridCol w="1630680"/>
                <a:gridCol w="1630680"/>
              </a:tblGrid>
              <a:tr h="909320">
                <a:tc>
                  <a:txBody>
                    <a:bodyPr/>
                    <a:lstStyle/>
                    <a:p>
                      <a:endParaRPr lang="en-US" sz="2400" dirty="0"/>
                    </a:p>
                  </a:txBody>
                  <a:tcPr/>
                </a:tc>
                <a:tc gridSpan="2">
                  <a:txBody>
                    <a:bodyPr/>
                    <a:lstStyle/>
                    <a:p>
                      <a:pPr algn="ctr"/>
                      <a:r>
                        <a:rPr lang="en-US" sz="2400" dirty="0" smtClean="0"/>
                        <a:t>Total NPAs as percentage  to total advances</a:t>
                      </a:r>
                      <a:endParaRPr lang="en-US" sz="2400" dirty="0"/>
                    </a:p>
                  </a:txBody>
                  <a:tcPr/>
                </a:tc>
                <a:tc hMerge="1">
                  <a:txBody>
                    <a:bodyPr/>
                    <a:lstStyle/>
                    <a:p>
                      <a:endParaRPr lang="en-US"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t>Net NPAs as percentage  to net advances</a:t>
                      </a:r>
                    </a:p>
                    <a:p>
                      <a:endParaRPr lang="en-US" sz="2400" dirty="0"/>
                    </a:p>
                  </a:txBody>
                  <a:tcPr/>
                </a:tc>
                <a:tc hMerge="1">
                  <a:txBody>
                    <a:bodyPr/>
                    <a:lstStyle/>
                    <a:p>
                      <a:endParaRPr lang="en-US" dirty="0"/>
                    </a:p>
                  </a:txBody>
                  <a:tcPr/>
                </a:tc>
              </a:tr>
              <a:tr h="909320">
                <a:tc>
                  <a:txBody>
                    <a:bodyPr/>
                    <a:lstStyle/>
                    <a:p>
                      <a:endParaRPr lang="en-US" sz="2400" dirty="0"/>
                    </a:p>
                  </a:txBody>
                  <a:tcPr/>
                </a:tc>
                <a:tc>
                  <a:txBody>
                    <a:bodyPr/>
                    <a:lstStyle/>
                    <a:p>
                      <a:r>
                        <a:rPr lang="en-US" sz="2400" dirty="0" smtClean="0"/>
                        <a:t>2008</a:t>
                      </a:r>
                      <a:endParaRPr lang="en-US" sz="2400" dirty="0"/>
                    </a:p>
                  </a:txBody>
                  <a:tcPr/>
                </a:tc>
                <a:tc>
                  <a:txBody>
                    <a:bodyPr/>
                    <a:lstStyle/>
                    <a:p>
                      <a:r>
                        <a:rPr lang="en-US" sz="2400" dirty="0" smtClean="0"/>
                        <a:t>2009</a:t>
                      </a:r>
                      <a:endParaRPr lang="en-US" sz="2400" dirty="0"/>
                    </a:p>
                  </a:txBody>
                  <a:tcPr/>
                </a:tc>
                <a:tc>
                  <a:txBody>
                    <a:bodyPr/>
                    <a:lstStyle/>
                    <a:p>
                      <a:r>
                        <a:rPr lang="en-US" sz="2400" dirty="0" smtClean="0"/>
                        <a:t>2008</a:t>
                      </a:r>
                      <a:endParaRPr lang="en-US" sz="2400" dirty="0"/>
                    </a:p>
                  </a:txBody>
                  <a:tcPr/>
                </a:tc>
                <a:tc>
                  <a:txBody>
                    <a:bodyPr/>
                    <a:lstStyle/>
                    <a:p>
                      <a:r>
                        <a:rPr lang="en-US" sz="2400" dirty="0" smtClean="0"/>
                        <a:t>2009</a:t>
                      </a:r>
                      <a:endParaRPr lang="en-US" sz="2400" dirty="0"/>
                    </a:p>
                  </a:txBody>
                  <a:tcPr/>
                </a:tc>
              </a:tr>
              <a:tr h="909320">
                <a:tc>
                  <a:txBody>
                    <a:bodyPr/>
                    <a:lstStyle/>
                    <a:p>
                      <a:r>
                        <a:rPr lang="en-US" sz="2400" dirty="0" smtClean="0"/>
                        <a:t>PSBs</a:t>
                      </a:r>
                      <a:endParaRPr lang="en-US" sz="2400" dirty="0"/>
                    </a:p>
                  </a:txBody>
                  <a:tcPr/>
                </a:tc>
                <a:tc>
                  <a:txBody>
                    <a:bodyPr/>
                    <a:lstStyle/>
                    <a:p>
                      <a:r>
                        <a:rPr lang="en-US" sz="2400" dirty="0" smtClean="0"/>
                        <a:t>2.2</a:t>
                      </a:r>
                      <a:endParaRPr lang="en-US" sz="2400" dirty="0"/>
                    </a:p>
                  </a:txBody>
                  <a:tcPr/>
                </a:tc>
                <a:tc>
                  <a:txBody>
                    <a:bodyPr/>
                    <a:lstStyle/>
                    <a:p>
                      <a:r>
                        <a:rPr lang="en-US" sz="2400" dirty="0" smtClean="0"/>
                        <a:t>2.0</a:t>
                      </a:r>
                      <a:endParaRPr lang="en-US" sz="2400" dirty="0"/>
                    </a:p>
                  </a:txBody>
                  <a:tcPr/>
                </a:tc>
                <a:tc>
                  <a:txBody>
                    <a:bodyPr/>
                    <a:lstStyle/>
                    <a:p>
                      <a:r>
                        <a:rPr lang="en-US" sz="2400" dirty="0" smtClean="0"/>
                        <a:t>1.0</a:t>
                      </a:r>
                      <a:endParaRPr lang="en-US" sz="2400" dirty="0"/>
                    </a:p>
                  </a:txBody>
                  <a:tcPr/>
                </a:tc>
                <a:tc>
                  <a:txBody>
                    <a:bodyPr/>
                    <a:lstStyle/>
                    <a:p>
                      <a:r>
                        <a:rPr lang="en-US" sz="2400" dirty="0" smtClean="0"/>
                        <a:t>0.9</a:t>
                      </a:r>
                      <a:endParaRPr lang="en-US" sz="2400" dirty="0"/>
                    </a:p>
                  </a:txBody>
                  <a:tcPr/>
                </a:tc>
              </a:tr>
              <a:tr h="909320">
                <a:tc>
                  <a:txBody>
                    <a:bodyPr/>
                    <a:lstStyle/>
                    <a:p>
                      <a:r>
                        <a:rPr lang="en-US" sz="2400" dirty="0" smtClean="0"/>
                        <a:t>New private sector banks</a:t>
                      </a:r>
                      <a:endParaRPr lang="en-US" sz="2400" dirty="0"/>
                    </a:p>
                  </a:txBody>
                  <a:tcPr/>
                </a:tc>
                <a:tc>
                  <a:txBody>
                    <a:bodyPr/>
                    <a:lstStyle/>
                    <a:p>
                      <a:r>
                        <a:rPr lang="en-US" sz="2400" dirty="0" smtClean="0"/>
                        <a:t>2.5</a:t>
                      </a:r>
                      <a:endParaRPr lang="en-US" sz="2400" dirty="0"/>
                    </a:p>
                  </a:txBody>
                  <a:tcPr/>
                </a:tc>
                <a:tc>
                  <a:txBody>
                    <a:bodyPr/>
                    <a:lstStyle/>
                    <a:p>
                      <a:r>
                        <a:rPr lang="en-US" sz="2400" dirty="0" smtClean="0"/>
                        <a:t>3.1</a:t>
                      </a:r>
                      <a:endParaRPr lang="en-US" sz="2400" dirty="0"/>
                    </a:p>
                  </a:txBody>
                  <a:tcPr/>
                </a:tc>
                <a:tc>
                  <a:txBody>
                    <a:bodyPr/>
                    <a:lstStyle/>
                    <a:p>
                      <a:r>
                        <a:rPr lang="en-US" sz="2400" dirty="0" smtClean="0"/>
                        <a:t>1.2</a:t>
                      </a:r>
                      <a:endParaRPr lang="en-US" sz="2400" dirty="0"/>
                    </a:p>
                  </a:txBody>
                  <a:tcPr/>
                </a:tc>
                <a:tc>
                  <a:txBody>
                    <a:bodyPr/>
                    <a:lstStyle/>
                    <a:p>
                      <a:r>
                        <a:rPr lang="en-US" sz="2400" dirty="0" smtClean="0"/>
                        <a:t>1.4</a:t>
                      </a:r>
                      <a:endParaRPr lang="en-US" sz="2400" dirty="0"/>
                    </a:p>
                  </a:txBody>
                  <a:tcPr/>
                </a:tc>
              </a:tr>
              <a:tr h="909320">
                <a:tc>
                  <a:txBody>
                    <a:bodyPr/>
                    <a:lstStyle/>
                    <a:p>
                      <a:r>
                        <a:rPr lang="en-US" sz="2400" dirty="0" smtClean="0"/>
                        <a:t>Foreign banks</a:t>
                      </a:r>
                      <a:endParaRPr lang="en-US" sz="2400" dirty="0"/>
                    </a:p>
                  </a:txBody>
                  <a:tcPr/>
                </a:tc>
                <a:tc>
                  <a:txBody>
                    <a:bodyPr/>
                    <a:lstStyle/>
                    <a:p>
                      <a:r>
                        <a:rPr lang="en-US" sz="2400" dirty="0" smtClean="0"/>
                        <a:t>1.8</a:t>
                      </a:r>
                      <a:endParaRPr lang="en-US" sz="2400" dirty="0"/>
                    </a:p>
                  </a:txBody>
                  <a:tcPr/>
                </a:tc>
                <a:tc>
                  <a:txBody>
                    <a:bodyPr/>
                    <a:lstStyle/>
                    <a:p>
                      <a:r>
                        <a:rPr lang="en-US" sz="2400" dirty="0" smtClean="0"/>
                        <a:t>4.0</a:t>
                      </a:r>
                      <a:endParaRPr lang="en-US" sz="2400" dirty="0"/>
                    </a:p>
                  </a:txBody>
                  <a:tcPr/>
                </a:tc>
                <a:tc>
                  <a:txBody>
                    <a:bodyPr/>
                    <a:lstStyle/>
                    <a:p>
                      <a:r>
                        <a:rPr lang="en-US" sz="2400" dirty="0" smtClean="0"/>
                        <a:t>0.8</a:t>
                      </a:r>
                      <a:endParaRPr lang="en-US" sz="2400" dirty="0"/>
                    </a:p>
                  </a:txBody>
                  <a:tcPr/>
                </a:tc>
                <a:tc>
                  <a:txBody>
                    <a:bodyPr/>
                    <a:lstStyle/>
                    <a:p>
                      <a:r>
                        <a:rPr lang="en-US" sz="2400" dirty="0" smtClean="0"/>
                        <a:t>1.8</a:t>
                      </a:r>
                      <a:endParaRPr lang="en-US" sz="2400" dirty="0"/>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normAutofit fontScale="90000"/>
          </a:bodyPr>
          <a:lstStyle/>
          <a:p>
            <a:pPr algn="l"/>
            <a:r>
              <a:rPr lang="en-US" dirty="0" smtClean="0">
                <a:solidFill>
                  <a:srgbClr val="FF0000"/>
                </a:solidFill>
              </a:rPr>
              <a:t>Competitive pressures has resulted in a switch from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traditional paper based banking to electronic banking</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by march 2007, 86% of public sector banks branches fully computerized</a:t>
            </a:r>
            <a:br>
              <a:rPr lang="en-US" dirty="0" smtClean="0">
                <a:solidFill>
                  <a:srgbClr val="FF0000"/>
                </a:solidFill>
              </a:rPr>
            </a:br>
            <a:r>
              <a:rPr lang="en-US" dirty="0" smtClean="0">
                <a:solidFill>
                  <a:srgbClr val="FF0000"/>
                </a:solidFill>
              </a:rPr>
              <a:t> </a:t>
            </a:r>
            <a:br>
              <a:rPr lang="en-US" dirty="0" smtClean="0">
                <a:solidFill>
                  <a:srgbClr val="FF0000"/>
                </a:solidFill>
              </a:rPr>
            </a:br>
            <a:r>
              <a:rPr lang="en-US" dirty="0" smtClean="0">
                <a:solidFill>
                  <a:srgbClr val="FF0000"/>
                </a:solidFill>
              </a:rPr>
              <a:t>-ATMs made for 48% Of bank branches</a:t>
            </a:r>
            <a:br>
              <a:rPr lang="en-US" dirty="0" smtClean="0">
                <a:solidFill>
                  <a:srgbClr val="FF0000"/>
                </a:solidFill>
              </a:rPr>
            </a:br>
            <a:endParaRPr lang="en-US" dirty="0">
              <a:solidFill>
                <a:srgbClr val="FF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Gross and Net NPAs of commercial banks as at end march 2009</a:t>
            </a:r>
            <a:endParaRPr lang="en-US" sz="3600" dirty="0"/>
          </a:p>
        </p:txBody>
      </p:sp>
      <p:graphicFrame>
        <p:nvGraphicFramePr>
          <p:cNvPr id="3" name="Chart 2"/>
          <p:cNvGraphicFramePr/>
          <p:nvPr/>
        </p:nvGraphicFramePr>
        <p:xfrm>
          <a:off x="457200" y="1524000"/>
          <a:ext cx="8382000" cy="4953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Benchmarking of Indian banking sector(%)</a:t>
            </a:r>
            <a:br>
              <a:rPr lang="en-US" sz="2800" dirty="0" smtClean="0"/>
            </a:br>
            <a:r>
              <a:rPr lang="en-US" sz="2800" dirty="0" smtClean="0"/>
              <a:t>(</a:t>
            </a:r>
            <a:r>
              <a:rPr lang="en-US" sz="2800" dirty="0" err="1" smtClean="0"/>
              <a:t>yojana</a:t>
            </a:r>
            <a:r>
              <a:rPr lang="en-US" sz="2800" dirty="0" smtClean="0"/>
              <a:t> February 2010) </a:t>
            </a:r>
            <a:endParaRPr lang="en-US" sz="2800" dirty="0"/>
          </a:p>
        </p:txBody>
      </p:sp>
      <p:graphicFrame>
        <p:nvGraphicFramePr>
          <p:cNvPr id="3" name="Table 2"/>
          <p:cNvGraphicFramePr>
            <a:graphicFrameLocks noGrp="1"/>
          </p:cNvGraphicFramePr>
          <p:nvPr/>
        </p:nvGraphicFramePr>
        <p:xfrm>
          <a:off x="381000" y="1397000"/>
          <a:ext cx="8305800" cy="5477935"/>
        </p:xfrm>
        <a:graphic>
          <a:graphicData uri="http://schemas.openxmlformats.org/drawingml/2006/table">
            <a:tbl>
              <a:tblPr firstRow="1" bandRow="1">
                <a:tableStyleId>{5C22544A-7EE6-4342-B048-85BDC9FD1C3A}</a:tableStyleId>
              </a:tblPr>
              <a:tblGrid>
                <a:gridCol w="1384300"/>
                <a:gridCol w="1384300"/>
                <a:gridCol w="1384300"/>
                <a:gridCol w="1384300"/>
                <a:gridCol w="1384300"/>
                <a:gridCol w="1384300"/>
              </a:tblGrid>
              <a:tr h="821267">
                <a:tc>
                  <a:txBody>
                    <a:bodyPr/>
                    <a:lstStyle/>
                    <a:p>
                      <a:r>
                        <a:rPr lang="en-US" sz="2800" dirty="0" smtClean="0"/>
                        <a:t>Country</a:t>
                      </a:r>
                      <a:endParaRPr lang="en-US" sz="2800" dirty="0"/>
                    </a:p>
                  </a:txBody>
                  <a:tcPr/>
                </a:tc>
                <a:tc>
                  <a:txBody>
                    <a:bodyPr/>
                    <a:lstStyle/>
                    <a:p>
                      <a:r>
                        <a:rPr lang="en-US" sz="2800" dirty="0" smtClean="0"/>
                        <a:t>Return on asset</a:t>
                      </a:r>
                      <a:endParaRPr lang="en-US" sz="2800" dirty="0"/>
                    </a:p>
                  </a:txBody>
                  <a:tcPr/>
                </a:tc>
                <a:tc>
                  <a:txBody>
                    <a:bodyPr/>
                    <a:lstStyle/>
                    <a:p>
                      <a:r>
                        <a:rPr lang="en-US" sz="2800" dirty="0" smtClean="0"/>
                        <a:t>Gross NPA</a:t>
                      </a:r>
                      <a:endParaRPr lang="en-US" sz="2800" dirty="0"/>
                    </a:p>
                  </a:txBody>
                  <a:tcPr/>
                </a:tc>
                <a:tc>
                  <a:txBody>
                    <a:bodyPr/>
                    <a:lstStyle/>
                    <a:p>
                      <a:r>
                        <a:rPr lang="en-US" sz="2800" dirty="0" smtClean="0"/>
                        <a:t>CRAR</a:t>
                      </a:r>
                      <a:endParaRPr lang="en-US" sz="2800" dirty="0"/>
                    </a:p>
                  </a:txBody>
                  <a:tcPr/>
                </a:tc>
                <a:tc>
                  <a:txBody>
                    <a:bodyPr/>
                    <a:lstStyle/>
                    <a:p>
                      <a:r>
                        <a:rPr lang="en-US" sz="2800" dirty="0" smtClean="0"/>
                        <a:t>Provisions to NPA </a:t>
                      </a:r>
                      <a:endParaRPr lang="en-US" sz="2800" dirty="0"/>
                    </a:p>
                  </a:txBody>
                  <a:tcPr/>
                </a:tc>
                <a:tc>
                  <a:txBody>
                    <a:bodyPr/>
                    <a:lstStyle/>
                    <a:p>
                      <a:r>
                        <a:rPr lang="en-US" sz="2800" dirty="0" smtClean="0"/>
                        <a:t>Capital to assets</a:t>
                      </a:r>
                      <a:endParaRPr lang="en-US" sz="2800" dirty="0"/>
                    </a:p>
                  </a:txBody>
                  <a:tcPr/>
                </a:tc>
              </a:tr>
              <a:tr h="821267">
                <a:tc>
                  <a:txBody>
                    <a:bodyPr/>
                    <a:lstStyle/>
                    <a:p>
                      <a:r>
                        <a:rPr lang="en-US" sz="2800" dirty="0" smtClean="0"/>
                        <a:t>India</a:t>
                      </a:r>
                      <a:endParaRPr lang="en-US" sz="2800" dirty="0"/>
                    </a:p>
                  </a:txBody>
                  <a:tcPr/>
                </a:tc>
                <a:tc>
                  <a:txBody>
                    <a:bodyPr/>
                    <a:lstStyle/>
                    <a:p>
                      <a:r>
                        <a:rPr lang="en-US" sz="2800" dirty="0" smtClean="0">
                          <a:solidFill>
                            <a:srgbClr val="FF0000"/>
                          </a:solidFill>
                        </a:rPr>
                        <a:t>1.0</a:t>
                      </a:r>
                      <a:endParaRPr lang="en-US" sz="2800" dirty="0">
                        <a:solidFill>
                          <a:srgbClr val="FF0000"/>
                        </a:solidFill>
                      </a:endParaRPr>
                    </a:p>
                  </a:txBody>
                  <a:tcPr/>
                </a:tc>
                <a:tc>
                  <a:txBody>
                    <a:bodyPr/>
                    <a:lstStyle/>
                    <a:p>
                      <a:r>
                        <a:rPr lang="en-US" sz="2800" dirty="0" smtClean="0">
                          <a:solidFill>
                            <a:srgbClr val="FF0000"/>
                          </a:solidFill>
                        </a:rPr>
                        <a:t>2.3</a:t>
                      </a:r>
                      <a:endParaRPr lang="en-US" sz="2800" dirty="0">
                        <a:solidFill>
                          <a:srgbClr val="FF0000"/>
                        </a:solidFill>
                      </a:endParaRPr>
                    </a:p>
                  </a:txBody>
                  <a:tcPr/>
                </a:tc>
                <a:tc>
                  <a:txBody>
                    <a:bodyPr/>
                    <a:lstStyle/>
                    <a:p>
                      <a:r>
                        <a:rPr lang="en-US" sz="2800" dirty="0" smtClean="0">
                          <a:solidFill>
                            <a:srgbClr val="FF0000"/>
                          </a:solidFill>
                        </a:rPr>
                        <a:t>13.0</a:t>
                      </a:r>
                      <a:endParaRPr lang="en-US" sz="2800" dirty="0">
                        <a:solidFill>
                          <a:srgbClr val="FF0000"/>
                        </a:solidFill>
                      </a:endParaRPr>
                    </a:p>
                  </a:txBody>
                  <a:tcPr/>
                </a:tc>
                <a:tc>
                  <a:txBody>
                    <a:bodyPr/>
                    <a:lstStyle/>
                    <a:p>
                      <a:r>
                        <a:rPr lang="en-US" sz="2800" dirty="0" smtClean="0">
                          <a:solidFill>
                            <a:srgbClr val="FF0000"/>
                          </a:solidFill>
                        </a:rPr>
                        <a:t>52.6</a:t>
                      </a:r>
                      <a:endParaRPr lang="en-US" sz="2800" dirty="0">
                        <a:solidFill>
                          <a:srgbClr val="FF0000"/>
                        </a:solidFill>
                      </a:endParaRPr>
                    </a:p>
                  </a:txBody>
                  <a:tcPr/>
                </a:tc>
                <a:tc>
                  <a:txBody>
                    <a:bodyPr/>
                    <a:lstStyle/>
                    <a:p>
                      <a:r>
                        <a:rPr lang="en-US" sz="2800" dirty="0" smtClean="0">
                          <a:solidFill>
                            <a:srgbClr val="FF0000"/>
                          </a:solidFill>
                        </a:rPr>
                        <a:t>6.4</a:t>
                      </a:r>
                      <a:endParaRPr lang="en-US" sz="2800" dirty="0">
                        <a:solidFill>
                          <a:srgbClr val="FF0000"/>
                        </a:solidFill>
                      </a:endParaRPr>
                    </a:p>
                  </a:txBody>
                  <a:tcPr/>
                </a:tc>
              </a:tr>
              <a:tr h="821267">
                <a:tc>
                  <a:txBody>
                    <a:bodyPr/>
                    <a:lstStyle/>
                    <a:p>
                      <a:r>
                        <a:rPr lang="en-US" sz="2800" dirty="0" smtClean="0"/>
                        <a:t>Brazil</a:t>
                      </a:r>
                      <a:endParaRPr lang="en-US" sz="2800" dirty="0"/>
                    </a:p>
                  </a:txBody>
                  <a:tcPr/>
                </a:tc>
                <a:tc>
                  <a:txBody>
                    <a:bodyPr/>
                    <a:lstStyle/>
                    <a:p>
                      <a:r>
                        <a:rPr lang="en-US" sz="2800" dirty="0" smtClean="0"/>
                        <a:t>1.1</a:t>
                      </a:r>
                      <a:endParaRPr lang="en-US" sz="2800" dirty="0"/>
                    </a:p>
                  </a:txBody>
                  <a:tcPr/>
                </a:tc>
                <a:tc>
                  <a:txBody>
                    <a:bodyPr/>
                    <a:lstStyle/>
                    <a:p>
                      <a:r>
                        <a:rPr lang="en-US" sz="2800" dirty="0" smtClean="0"/>
                        <a:t>4.3</a:t>
                      </a:r>
                      <a:endParaRPr lang="en-US" sz="2800" dirty="0"/>
                    </a:p>
                  </a:txBody>
                  <a:tcPr/>
                </a:tc>
                <a:tc>
                  <a:txBody>
                    <a:bodyPr/>
                    <a:lstStyle/>
                    <a:p>
                      <a:r>
                        <a:rPr lang="en-US" sz="2800" dirty="0" smtClean="0"/>
                        <a:t>18.5</a:t>
                      </a:r>
                      <a:endParaRPr lang="en-US" sz="2800" dirty="0"/>
                    </a:p>
                  </a:txBody>
                  <a:tcPr/>
                </a:tc>
                <a:tc>
                  <a:txBody>
                    <a:bodyPr/>
                    <a:lstStyle/>
                    <a:p>
                      <a:r>
                        <a:rPr lang="en-US" sz="2800" dirty="0" smtClean="0"/>
                        <a:t>157.3</a:t>
                      </a:r>
                      <a:endParaRPr lang="en-US" sz="2800" dirty="0"/>
                    </a:p>
                  </a:txBody>
                  <a:tcPr/>
                </a:tc>
                <a:tc>
                  <a:txBody>
                    <a:bodyPr/>
                    <a:lstStyle/>
                    <a:p>
                      <a:r>
                        <a:rPr lang="en-US" sz="2800" dirty="0" smtClean="0"/>
                        <a:t>9.2</a:t>
                      </a:r>
                      <a:endParaRPr lang="en-US" sz="2800" dirty="0"/>
                    </a:p>
                  </a:txBody>
                  <a:tcPr/>
                </a:tc>
              </a:tr>
              <a:tr h="821267">
                <a:tc>
                  <a:txBody>
                    <a:bodyPr/>
                    <a:lstStyle/>
                    <a:p>
                      <a:r>
                        <a:rPr lang="en-US" sz="2800" dirty="0" smtClean="0"/>
                        <a:t>China</a:t>
                      </a:r>
                      <a:endParaRPr lang="en-US" sz="2800" dirty="0"/>
                    </a:p>
                  </a:txBody>
                  <a:tcPr/>
                </a:tc>
                <a:tc>
                  <a:txBody>
                    <a:bodyPr/>
                    <a:lstStyle/>
                    <a:p>
                      <a:r>
                        <a:rPr lang="en-US" sz="2800" dirty="0" smtClean="0"/>
                        <a:t>1</a:t>
                      </a:r>
                      <a:endParaRPr lang="en-US" sz="2800" dirty="0"/>
                    </a:p>
                  </a:txBody>
                  <a:tcPr/>
                </a:tc>
                <a:tc>
                  <a:txBody>
                    <a:bodyPr/>
                    <a:lstStyle/>
                    <a:p>
                      <a:r>
                        <a:rPr lang="en-US" sz="2800" dirty="0" smtClean="0"/>
                        <a:t>1.8</a:t>
                      </a:r>
                      <a:endParaRPr lang="en-US" sz="2800" dirty="0"/>
                    </a:p>
                  </a:txBody>
                  <a:tcPr/>
                </a:tc>
                <a:tc>
                  <a:txBody>
                    <a:bodyPr/>
                    <a:lstStyle/>
                    <a:p>
                      <a:r>
                        <a:rPr lang="en-US" sz="2800" dirty="0" smtClean="0"/>
                        <a:t>12.0</a:t>
                      </a:r>
                      <a:endParaRPr lang="en-US" sz="2800" dirty="0"/>
                    </a:p>
                  </a:txBody>
                  <a:tcPr/>
                </a:tc>
                <a:tc>
                  <a:txBody>
                    <a:bodyPr/>
                    <a:lstStyle/>
                    <a:p>
                      <a:r>
                        <a:rPr lang="en-US" sz="2800" dirty="0" smtClean="0"/>
                        <a:t>134.3</a:t>
                      </a:r>
                      <a:endParaRPr lang="en-US" sz="2800" dirty="0"/>
                    </a:p>
                  </a:txBody>
                  <a:tcPr/>
                </a:tc>
                <a:tc>
                  <a:txBody>
                    <a:bodyPr/>
                    <a:lstStyle/>
                    <a:p>
                      <a:r>
                        <a:rPr lang="en-US" sz="2800" dirty="0" smtClean="0"/>
                        <a:t>5.4</a:t>
                      </a:r>
                      <a:endParaRPr lang="en-US" sz="2800" dirty="0"/>
                    </a:p>
                  </a:txBody>
                  <a:tcPr/>
                </a:tc>
              </a:tr>
              <a:tr h="821267">
                <a:tc>
                  <a:txBody>
                    <a:bodyPr/>
                    <a:lstStyle/>
                    <a:p>
                      <a:r>
                        <a:rPr lang="en-US" sz="2800" dirty="0" smtClean="0"/>
                        <a:t>USA</a:t>
                      </a:r>
                      <a:endParaRPr lang="en-US" sz="2800" dirty="0"/>
                    </a:p>
                  </a:txBody>
                  <a:tcPr/>
                </a:tc>
                <a:tc>
                  <a:txBody>
                    <a:bodyPr/>
                    <a:lstStyle/>
                    <a:p>
                      <a:r>
                        <a:rPr lang="en-US" sz="2800" dirty="0" smtClean="0"/>
                        <a:t>0.2</a:t>
                      </a:r>
                      <a:endParaRPr lang="en-US" sz="2800" dirty="0"/>
                    </a:p>
                  </a:txBody>
                  <a:tcPr/>
                </a:tc>
                <a:tc>
                  <a:txBody>
                    <a:bodyPr/>
                    <a:lstStyle/>
                    <a:p>
                      <a:r>
                        <a:rPr lang="en-US" sz="2800" dirty="0" smtClean="0"/>
                        <a:t>3.8</a:t>
                      </a:r>
                      <a:endParaRPr lang="en-US" sz="2800" dirty="0"/>
                    </a:p>
                  </a:txBody>
                  <a:tcPr/>
                </a:tc>
                <a:tc>
                  <a:txBody>
                    <a:bodyPr/>
                    <a:lstStyle/>
                    <a:p>
                      <a:r>
                        <a:rPr lang="en-US" sz="2800" dirty="0" smtClean="0"/>
                        <a:t>13.5</a:t>
                      </a:r>
                      <a:endParaRPr lang="en-US" sz="2800" dirty="0"/>
                    </a:p>
                  </a:txBody>
                  <a:tcPr/>
                </a:tc>
                <a:tc>
                  <a:txBody>
                    <a:bodyPr/>
                    <a:lstStyle/>
                    <a:p>
                      <a:r>
                        <a:rPr lang="en-US" sz="2800" dirty="0" smtClean="0"/>
                        <a:t>66.5</a:t>
                      </a:r>
                      <a:endParaRPr lang="en-US" sz="2800" dirty="0"/>
                    </a:p>
                  </a:txBody>
                  <a:tcPr/>
                </a:tc>
                <a:tc>
                  <a:txBody>
                    <a:bodyPr/>
                    <a:lstStyle/>
                    <a:p>
                      <a:r>
                        <a:rPr lang="en-US" sz="2800" dirty="0" smtClean="0"/>
                        <a:t>10.1</a:t>
                      </a:r>
                      <a:endParaRPr lang="en-US" sz="2800" dirty="0"/>
                    </a:p>
                  </a:txBody>
                  <a:tcPr/>
                </a:tc>
              </a:tr>
              <a:tr h="821267">
                <a:tc>
                  <a:txBody>
                    <a:bodyPr/>
                    <a:lstStyle/>
                    <a:p>
                      <a:r>
                        <a:rPr lang="en-US" sz="2800" dirty="0" smtClean="0"/>
                        <a:t>Japan</a:t>
                      </a:r>
                      <a:endParaRPr lang="en-US" sz="2800" dirty="0"/>
                    </a:p>
                  </a:txBody>
                  <a:tcPr/>
                </a:tc>
                <a:tc>
                  <a:txBody>
                    <a:bodyPr/>
                    <a:lstStyle/>
                    <a:p>
                      <a:r>
                        <a:rPr lang="en-US" sz="2800" dirty="0" smtClean="0"/>
                        <a:t>0.2</a:t>
                      </a:r>
                      <a:endParaRPr lang="en-US" sz="2800" dirty="0"/>
                    </a:p>
                  </a:txBody>
                  <a:tcPr/>
                </a:tc>
                <a:tc>
                  <a:txBody>
                    <a:bodyPr/>
                    <a:lstStyle/>
                    <a:p>
                      <a:r>
                        <a:rPr lang="en-US" sz="2800" dirty="0" smtClean="0"/>
                        <a:t>1.7</a:t>
                      </a:r>
                      <a:endParaRPr lang="en-US" sz="2800" dirty="0"/>
                    </a:p>
                  </a:txBody>
                  <a:tcPr/>
                </a:tc>
                <a:tc>
                  <a:txBody>
                    <a:bodyPr/>
                    <a:lstStyle/>
                    <a:p>
                      <a:r>
                        <a:rPr lang="en-US" sz="2800" dirty="0" smtClean="0"/>
                        <a:t>13.4</a:t>
                      </a:r>
                      <a:endParaRPr lang="en-US" sz="2800" dirty="0"/>
                    </a:p>
                  </a:txBody>
                  <a:tcPr/>
                </a:tc>
                <a:tc>
                  <a:txBody>
                    <a:bodyPr/>
                    <a:lstStyle/>
                    <a:p>
                      <a:r>
                        <a:rPr lang="en-US" sz="2800" dirty="0" smtClean="0"/>
                        <a:t>25.5</a:t>
                      </a:r>
                      <a:endParaRPr lang="en-US" sz="2800" dirty="0"/>
                    </a:p>
                  </a:txBody>
                  <a:tcPr/>
                </a:tc>
                <a:tc>
                  <a:txBody>
                    <a:bodyPr/>
                    <a:lstStyle/>
                    <a:p>
                      <a:r>
                        <a:rPr lang="en-US" sz="2800" dirty="0" smtClean="0"/>
                        <a:t>3.6</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5973762"/>
          </a:xfrm>
        </p:spPr>
        <p:txBody>
          <a:bodyPr>
            <a:normAutofit/>
          </a:bodyPr>
          <a:lstStyle/>
          <a:p>
            <a:r>
              <a:rPr lang="en-US" dirty="0" smtClean="0">
                <a:solidFill>
                  <a:srgbClr val="FF0000"/>
                </a:solidFill>
              </a:rPr>
              <a:t>Students-Ho! Finally the lecture is over!!!!!!!!!!!</a:t>
            </a:r>
            <a:r>
              <a:rPr lang="en-US" dirty="0" smtClean="0"/>
              <a:t/>
            </a:r>
            <a:br>
              <a:rPr lang="en-US" dirty="0" smtClean="0"/>
            </a:br>
            <a:r>
              <a:rPr lang="en-US" dirty="0" smtClean="0"/>
              <a:t>Sir- Thank you my dear students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normAutofit fontScale="90000"/>
          </a:bodyPr>
          <a:lstStyle/>
          <a:p>
            <a:pPr algn="l"/>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Indicators of performance</a:t>
            </a:r>
            <a:br>
              <a:rPr lang="en-US" dirty="0" smtClean="0">
                <a:solidFill>
                  <a:srgbClr val="FF0000"/>
                </a:solidFill>
              </a:rPr>
            </a:br>
            <a:r>
              <a:rPr lang="en-US" dirty="0" smtClean="0">
                <a:solidFill>
                  <a:srgbClr val="FF0000"/>
                </a:solidFill>
              </a:rPr>
              <a:t>- Characteristics of banks</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Profitability</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productivity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financial stability</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quality of assets</a:t>
            </a:r>
            <a:r>
              <a:rPr lang="en-US" dirty="0" smtClean="0"/>
              <a:t/>
            </a:r>
            <a:br>
              <a:rPr lang="en-US" dirty="0" smtClean="0"/>
            </a:br>
            <a:r>
              <a:rPr lang="en-US" dirty="0" smtClean="0"/>
              <a:t> </a:t>
            </a:r>
            <a:br>
              <a:rPr lang="en-US" dirty="0" smtClean="0"/>
            </a:b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rmAutofit/>
          </a:bodyPr>
          <a:lstStyle/>
          <a:p>
            <a:pPr algn="l"/>
            <a:r>
              <a:rPr lang="en-US" dirty="0" smtClean="0"/>
              <a:t>1. Characteristics of banks</a:t>
            </a:r>
            <a:r>
              <a:rPr lang="en-US" dirty="0" smtClean="0">
                <a:solidFill>
                  <a:srgbClr val="FF0000"/>
                </a:solidFill>
              </a:rPr>
              <a:t/>
            </a:r>
            <a:br>
              <a:rPr lang="en-US" dirty="0" smtClean="0">
                <a:solidFill>
                  <a:srgbClr val="FF0000"/>
                </a:solidFill>
              </a:rPr>
            </a:br>
            <a:r>
              <a:rPr lang="en-US" dirty="0" smtClean="0">
                <a:solidFill>
                  <a:srgbClr val="FF0000"/>
                </a:solidFill>
              </a:rPr>
              <a:t>Partly due to reforms and partly due to economy’s improved performance the Indian banking sector's characteristic have </a:t>
            </a:r>
            <a:br>
              <a:rPr lang="en-US" dirty="0" smtClean="0">
                <a:solidFill>
                  <a:srgbClr val="FF0000"/>
                </a:solidFill>
              </a:rPr>
            </a:br>
            <a:r>
              <a:rPr lang="en-US" dirty="0" smtClean="0">
                <a:solidFill>
                  <a:srgbClr val="FF0000"/>
                </a:solidFill>
              </a:rPr>
              <a:t>-changed and its health improved</a:t>
            </a:r>
            <a:br>
              <a:rPr lang="en-US" dirty="0" smtClean="0">
                <a:solidFill>
                  <a:srgbClr val="FF0000"/>
                </a:solidFill>
              </a:rPr>
            </a:br>
            <a:r>
              <a:rPr lang="en-US" dirty="0" smtClean="0">
                <a:solidFill>
                  <a:srgbClr val="FF0000"/>
                </a:solidFill>
              </a:rPr>
              <a:t>- old and new private banks increased their market share</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228596" y="381000"/>
          <a:ext cx="8610600" cy="6172202"/>
        </p:xfrm>
        <a:graphic>
          <a:graphicData uri="http://schemas.openxmlformats.org/drawingml/2006/table">
            <a:tbl>
              <a:tblPr/>
              <a:tblGrid>
                <a:gridCol w="1076325"/>
                <a:gridCol w="1076325"/>
                <a:gridCol w="1076325"/>
                <a:gridCol w="1076325"/>
                <a:gridCol w="1076325"/>
                <a:gridCol w="1076325"/>
                <a:gridCol w="1076325"/>
                <a:gridCol w="1076325"/>
              </a:tblGrid>
              <a:tr h="1113728">
                <a:tc>
                  <a:txBody>
                    <a:bodyPr/>
                    <a:lstStyle/>
                    <a:p>
                      <a:pPr marL="0" marR="0">
                        <a:lnSpc>
                          <a:spcPct val="115000"/>
                        </a:lnSpc>
                        <a:spcBef>
                          <a:spcPts val="0"/>
                        </a:spcBef>
                        <a:spcAft>
                          <a:spcPts val="0"/>
                        </a:spcAft>
                      </a:pPr>
                      <a:endParaRPr lang="en-U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nSpc>
                          <a:spcPct val="115000"/>
                        </a:lnSpc>
                        <a:spcBef>
                          <a:spcPts val="0"/>
                        </a:spcBef>
                        <a:spcAft>
                          <a:spcPts val="0"/>
                        </a:spcAft>
                      </a:pPr>
                      <a:r>
                        <a:rPr lang="en-US" sz="2000" dirty="0" smtClean="0">
                          <a:solidFill>
                            <a:schemeClr val="tx1">
                              <a:lumMod val="95000"/>
                              <a:lumOff val="5000"/>
                            </a:schemeClr>
                          </a:solidFill>
                          <a:latin typeface="Calibri"/>
                          <a:ea typeface="Times New Roman"/>
                          <a:cs typeface="Times New Roman"/>
                        </a:rPr>
                        <a:t>Branches(%</a:t>
                      </a:r>
                      <a:r>
                        <a:rPr lang="en-US" sz="2000" baseline="0" dirty="0" smtClean="0">
                          <a:solidFill>
                            <a:schemeClr val="tx1">
                              <a:lumMod val="95000"/>
                              <a:lumOff val="5000"/>
                            </a:schemeClr>
                          </a:solidFill>
                          <a:latin typeface="Calibri"/>
                          <a:ea typeface="Times New Roman"/>
                          <a:cs typeface="Times New Roman"/>
                        </a:rPr>
                        <a:t> total)</a:t>
                      </a:r>
                      <a:endParaRPr lang="en-US" sz="2000" dirty="0">
                        <a:solidFill>
                          <a:schemeClr val="tx1">
                            <a:lumMod val="95000"/>
                            <a:lumOff val="5000"/>
                          </a:schemeClr>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nSpc>
                          <a:spcPct val="115000"/>
                        </a:lnSpc>
                        <a:spcBef>
                          <a:spcPts val="0"/>
                        </a:spcBef>
                        <a:spcAft>
                          <a:spcPts val="0"/>
                        </a:spcAft>
                      </a:pPr>
                      <a:endParaRPr lang="en-U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800" dirty="0" smtClean="0">
                          <a:solidFill>
                            <a:schemeClr val="tx1">
                              <a:lumMod val="95000"/>
                              <a:lumOff val="5000"/>
                            </a:schemeClr>
                          </a:solidFill>
                          <a:latin typeface="Calibri"/>
                          <a:ea typeface="Times New Roman"/>
                          <a:cs typeface="Times New Roman"/>
                        </a:rPr>
                        <a:t>ATMS</a:t>
                      </a:r>
                    </a:p>
                    <a:p>
                      <a:pPr marL="0" marR="0">
                        <a:lnSpc>
                          <a:spcPct val="115000"/>
                        </a:lnSpc>
                        <a:spcBef>
                          <a:spcPts val="0"/>
                        </a:spcBef>
                        <a:spcAft>
                          <a:spcPts val="0"/>
                        </a:spcAft>
                      </a:pPr>
                      <a:r>
                        <a:rPr lang="en-US" sz="2800" dirty="0" smtClean="0">
                          <a:solidFill>
                            <a:schemeClr val="tx1">
                              <a:lumMod val="95000"/>
                              <a:lumOff val="5000"/>
                            </a:schemeClr>
                          </a:solidFill>
                          <a:latin typeface="Calibri"/>
                          <a:ea typeface="Times New Roman"/>
                          <a:cs typeface="Times New Roman"/>
                        </a:rPr>
                        <a:t>%</a:t>
                      </a:r>
                      <a:endParaRPr lang="en-US" sz="2800" dirty="0">
                        <a:solidFill>
                          <a:schemeClr val="tx1">
                            <a:lumMod val="95000"/>
                            <a:lumOff val="5000"/>
                          </a:schemeClr>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nSpc>
                          <a:spcPct val="115000"/>
                        </a:lnSpc>
                        <a:spcBef>
                          <a:spcPts val="0"/>
                        </a:spcBef>
                        <a:spcAft>
                          <a:spcPts val="0"/>
                        </a:spcAft>
                      </a:pPr>
                      <a:r>
                        <a:rPr lang="en-US" sz="2000" dirty="0" smtClean="0">
                          <a:solidFill>
                            <a:schemeClr val="tx1">
                              <a:lumMod val="95000"/>
                              <a:lumOff val="5000"/>
                            </a:schemeClr>
                          </a:solidFill>
                          <a:latin typeface="Calibri"/>
                          <a:ea typeface="Times New Roman"/>
                          <a:cs typeface="Times New Roman"/>
                        </a:rPr>
                        <a:t>Deposits(%total)</a:t>
                      </a:r>
                      <a:endParaRPr lang="en-US" sz="2000" dirty="0">
                        <a:solidFill>
                          <a:schemeClr val="tx1">
                            <a:lumMod val="95000"/>
                            <a:lumOff val="5000"/>
                          </a:schemeClr>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nSpc>
                          <a:spcPct val="115000"/>
                        </a:lnSpc>
                        <a:spcBef>
                          <a:spcPts val="0"/>
                        </a:spcBef>
                        <a:spcAft>
                          <a:spcPts val="0"/>
                        </a:spcAft>
                      </a:pPr>
                      <a:endParaRPr lang="en-U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nSpc>
                          <a:spcPct val="115000"/>
                        </a:lnSpc>
                        <a:spcBef>
                          <a:spcPts val="0"/>
                        </a:spcBef>
                        <a:spcAft>
                          <a:spcPts val="0"/>
                        </a:spcAft>
                      </a:pPr>
                      <a:r>
                        <a:rPr lang="en-US" sz="2000" dirty="0" smtClean="0">
                          <a:solidFill>
                            <a:schemeClr val="tx1">
                              <a:lumMod val="95000"/>
                              <a:lumOff val="5000"/>
                            </a:schemeClr>
                          </a:solidFill>
                          <a:latin typeface="Calibri"/>
                          <a:ea typeface="Times New Roman"/>
                          <a:cs typeface="Times New Roman"/>
                        </a:rPr>
                        <a:t>Advances(%</a:t>
                      </a:r>
                      <a:r>
                        <a:rPr lang="en-US" sz="2000" baseline="0" dirty="0" smtClean="0">
                          <a:solidFill>
                            <a:schemeClr val="tx1">
                              <a:lumMod val="95000"/>
                              <a:lumOff val="5000"/>
                            </a:schemeClr>
                          </a:solidFill>
                          <a:latin typeface="Calibri"/>
                          <a:ea typeface="Times New Roman"/>
                          <a:cs typeface="Times New Roman"/>
                        </a:rPr>
                        <a:t> Total)</a:t>
                      </a:r>
                      <a:endParaRPr lang="en-US" sz="2000" dirty="0">
                        <a:solidFill>
                          <a:schemeClr val="tx1">
                            <a:lumMod val="95000"/>
                            <a:lumOff val="5000"/>
                          </a:schemeClr>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nSpc>
                          <a:spcPct val="115000"/>
                        </a:lnSpc>
                        <a:spcBef>
                          <a:spcPts val="0"/>
                        </a:spcBef>
                        <a:spcAft>
                          <a:spcPts val="0"/>
                        </a:spcAft>
                      </a:pPr>
                      <a:endParaRPr lang="en-U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3079">
                <a:tc>
                  <a:txBody>
                    <a:bodyPr/>
                    <a:lstStyle/>
                    <a:p>
                      <a:pPr marL="0" marR="0">
                        <a:lnSpc>
                          <a:spcPct val="115000"/>
                        </a:lnSpc>
                        <a:spcBef>
                          <a:spcPts val="0"/>
                        </a:spcBef>
                        <a:spcAft>
                          <a:spcPts val="0"/>
                        </a:spcAft>
                      </a:pPr>
                      <a:r>
                        <a:rPr lang="en-US" sz="2400" dirty="0" smtClean="0">
                          <a:solidFill>
                            <a:schemeClr val="tx1">
                              <a:lumMod val="95000"/>
                              <a:lumOff val="5000"/>
                            </a:schemeClr>
                          </a:solidFill>
                          <a:latin typeface="Calibri"/>
                          <a:ea typeface="Times New Roman"/>
                          <a:cs typeface="Times New Roman"/>
                        </a:rPr>
                        <a:t>Banks </a:t>
                      </a:r>
                      <a:endParaRPr lang="en-US" sz="2400" dirty="0">
                        <a:solidFill>
                          <a:schemeClr val="tx1">
                            <a:lumMod val="95000"/>
                            <a:lumOff val="5000"/>
                          </a:schemeClr>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1997</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2007</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2007</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1997</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2007</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1997</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2007</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3079">
                <a:tc>
                  <a:txBody>
                    <a:bodyPr/>
                    <a:lstStyle/>
                    <a:p>
                      <a:pPr marL="0" marR="0">
                        <a:lnSpc>
                          <a:spcPct val="115000"/>
                        </a:lnSpc>
                        <a:spcBef>
                          <a:spcPts val="0"/>
                        </a:spcBef>
                        <a:spcAft>
                          <a:spcPts val="0"/>
                        </a:spcAft>
                      </a:pPr>
                      <a:r>
                        <a:rPr lang="en-US" sz="2400" dirty="0" smtClean="0">
                          <a:solidFill>
                            <a:schemeClr val="tx1">
                              <a:lumMod val="95000"/>
                              <a:lumOff val="5000"/>
                            </a:schemeClr>
                          </a:solidFill>
                          <a:latin typeface="Calibri"/>
                          <a:ea typeface="Times New Roman"/>
                          <a:cs typeface="Times New Roman"/>
                        </a:rPr>
                        <a:t>State – owned</a:t>
                      </a:r>
                      <a:endParaRPr lang="en-US" sz="2400" dirty="0">
                        <a:solidFill>
                          <a:schemeClr val="tx1">
                            <a:lumMod val="95000"/>
                            <a:lumOff val="5000"/>
                          </a:schemeClr>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26.9</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24.6</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23.8</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28.2</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23.5</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31.7</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24.3</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3079">
                <a:tc>
                  <a:txBody>
                    <a:bodyPr/>
                    <a:lstStyle/>
                    <a:p>
                      <a:pPr marL="0" marR="0">
                        <a:lnSpc>
                          <a:spcPct val="115000"/>
                        </a:lnSpc>
                        <a:spcBef>
                          <a:spcPts val="0"/>
                        </a:spcBef>
                        <a:spcAft>
                          <a:spcPts val="0"/>
                        </a:spcAft>
                      </a:pPr>
                      <a:r>
                        <a:rPr lang="en-US" sz="2400" dirty="0" smtClean="0">
                          <a:solidFill>
                            <a:schemeClr val="tx1">
                              <a:lumMod val="95000"/>
                              <a:lumOff val="5000"/>
                            </a:schemeClr>
                          </a:solidFill>
                          <a:latin typeface="Calibri"/>
                          <a:ea typeface="Times New Roman"/>
                          <a:cs typeface="Times New Roman"/>
                        </a:rPr>
                        <a:t>Nationalized</a:t>
                      </a:r>
                      <a:endParaRPr lang="en-US" sz="2400" dirty="0">
                        <a:solidFill>
                          <a:schemeClr val="tx1">
                            <a:lumMod val="95000"/>
                            <a:lumOff val="5000"/>
                          </a:schemeClr>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65</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62.4</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36.5</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58.6</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50.4</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52.5</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48.4</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3079">
                <a:tc>
                  <a:txBody>
                    <a:bodyPr/>
                    <a:lstStyle/>
                    <a:p>
                      <a:pPr marL="0" marR="0">
                        <a:lnSpc>
                          <a:spcPct val="115000"/>
                        </a:lnSpc>
                        <a:spcBef>
                          <a:spcPts val="0"/>
                        </a:spcBef>
                        <a:spcAft>
                          <a:spcPts val="0"/>
                        </a:spcAft>
                      </a:pPr>
                      <a:r>
                        <a:rPr lang="en-US" sz="2400" dirty="0" smtClean="0">
                          <a:solidFill>
                            <a:schemeClr val="tx1">
                              <a:lumMod val="95000"/>
                              <a:lumOff val="5000"/>
                            </a:schemeClr>
                          </a:solidFill>
                          <a:latin typeface="Calibri"/>
                          <a:ea typeface="Times New Roman"/>
                          <a:cs typeface="Times New Roman"/>
                        </a:rPr>
                        <a:t>Private old</a:t>
                      </a:r>
                      <a:endParaRPr lang="en-US" sz="2400" dirty="0">
                        <a:solidFill>
                          <a:schemeClr val="tx1">
                            <a:lumMod val="95000"/>
                            <a:lumOff val="5000"/>
                          </a:schemeClr>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7.7</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8.1</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5.9</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6.4</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5.1</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7.2</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4.7</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3079">
                <a:tc>
                  <a:txBody>
                    <a:bodyPr/>
                    <a:lstStyle/>
                    <a:p>
                      <a:pPr marL="0" marR="0">
                        <a:lnSpc>
                          <a:spcPct val="115000"/>
                        </a:lnSpc>
                        <a:spcBef>
                          <a:spcPts val="0"/>
                        </a:spcBef>
                        <a:spcAft>
                          <a:spcPts val="0"/>
                        </a:spcAft>
                      </a:pPr>
                      <a:r>
                        <a:rPr lang="en-US" sz="2400" dirty="0" smtClean="0">
                          <a:solidFill>
                            <a:schemeClr val="tx1">
                              <a:lumMod val="95000"/>
                              <a:lumOff val="5000"/>
                            </a:schemeClr>
                          </a:solidFill>
                          <a:latin typeface="Calibri"/>
                          <a:ea typeface="Times New Roman"/>
                          <a:cs typeface="Times New Roman"/>
                        </a:rPr>
                        <a:t>Private new</a:t>
                      </a:r>
                      <a:endParaRPr lang="en-US" sz="2400" dirty="0">
                        <a:solidFill>
                          <a:schemeClr val="tx1">
                            <a:lumMod val="95000"/>
                            <a:lumOff val="5000"/>
                          </a:schemeClr>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6.2</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4.4</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30.2</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2.0</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15.3</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2.7</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16.2</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3079">
                <a:tc>
                  <a:txBody>
                    <a:bodyPr/>
                    <a:lstStyle/>
                    <a:p>
                      <a:pPr marL="0" marR="0">
                        <a:lnSpc>
                          <a:spcPct val="115000"/>
                        </a:lnSpc>
                        <a:spcBef>
                          <a:spcPts val="0"/>
                        </a:spcBef>
                        <a:spcAft>
                          <a:spcPts val="0"/>
                        </a:spcAft>
                      </a:pPr>
                      <a:r>
                        <a:rPr lang="en-US" sz="2400" dirty="0" smtClean="0">
                          <a:solidFill>
                            <a:schemeClr val="tx1">
                              <a:lumMod val="95000"/>
                              <a:lumOff val="5000"/>
                            </a:schemeClr>
                          </a:solidFill>
                          <a:latin typeface="Calibri"/>
                          <a:ea typeface="Times New Roman"/>
                          <a:cs typeface="Times New Roman"/>
                        </a:rPr>
                        <a:t>foreign</a:t>
                      </a:r>
                      <a:endParaRPr lang="en-US" sz="2400" dirty="0">
                        <a:solidFill>
                          <a:schemeClr val="tx1">
                            <a:lumMod val="95000"/>
                            <a:lumOff val="5000"/>
                          </a:schemeClr>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0.1</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0.5</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3.5</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4.8</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5.6</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6.0</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smtClean="0">
                          <a:solidFill>
                            <a:srgbClr val="FF0000"/>
                          </a:solidFill>
                          <a:latin typeface="Calibri"/>
                          <a:ea typeface="Times New Roman"/>
                          <a:cs typeface="Times New Roman"/>
                        </a:rPr>
                        <a:t>6.4</a:t>
                      </a:r>
                      <a:endParaRPr lang="en-US" sz="24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2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rmAutofit fontScale="90000"/>
          </a:bodyPr>
          <a:lstStyle/>
          <a:p>
            <a:pPr algn="l"/>
            <a:r>
              <a:rPr lang="en-US" dirty="0" smtClean="0"/>
              <a:t>2. Profitability Indicators</a:t>
            </a:r>
            <a:r>
              <a:rPr lang="en-US" dirty="0" smtClean="0">
                <a:solidFill>
                  <a:srgbClr val="FF0000"/>
                </a:solidFill>
              </a:rPr>
              <a:t/>
            </a:r>
            <a:br>
              <a:rPr lang="en-US" dirty="0" smtClean="0">
                <a:solidFill>
                  <a:srgbClr val="FF0000"/>
                </a:solidFill>
              </a:rPr>
            </a:br>
            <a:r>
              <a:rPr lang="en-US" dirty="0" err="1" smtClean="0">
                <a:solidFill>
                  <a:srgbClr val="FF0000"/>
                </a:solidFill>
              </a:rPr>
              <a:t>i</a:t>
            </a:r>
            <a:r>
              <a:rPr lang="en-US" dirty="0" smtClean="0">
                <a:solidFill>
                  <a:srgbClr val="FF0000"/>
                </a:solidFill>
              </a:rPr>
              <a:t>. Interest income as % of total assets. Higher ratio higher profit.</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ii. Interest expended as % of total assets. Lower ratio higher profit</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iii. Intermediation cost i.e. non interest expenses. Lower cost higher profit.   </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583362"/>
          </a:xfrm>
        </p:spPr>
        <p:txBody>
          <a:bodyPr>
            <a:normAutofit fontScale="90000"/>
          </a:bodyPr>
          <a:lstStyle/>
          <a:p>
            <a:pPr algn="l"/>
            <a:r>
              <a:rPr lang="en-US" dirty="0" smtClean="0">
                <a:solidFill>
                  <a:srgbClr val="FF0000"/>
                </a:solidFill>
              </a:rPr>
              <a:t>iv. Net Interest margin</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v. Return on assets(</a:t>
            </a:r>
            <a:r>
              <a:rPr lang="en-US" dirty="0" err="1" smtClean="0">
                <a:solidFill>
                  <a:srgbClr val="FF0000"/>
                </a:solidFill>
              </a:rPr>
              <a:t>RoA</a:t>
            </a:r>
            <a:r>
              <a:rPr lang="en-US" dirty="0" smtClean="0">
                <a:solidFill>
                  <a:srgbClr val="FF0000"/>
                </a:solidFill>
              </a:rPr>
              <a:t>) ratio of net profit to total assets.</a:t>
            </a:r>
            <a:br>
              <a:rPr lang="en-US" dirty="0" smtClean="0">
                <a:solidFill>
                  <a:srgbClr val="FF0000"/>
                </a:solidFill>
              </a:rPr>
            </a:br>
            <a:r>
              <a:rPr lang="en-US" dirty="0" smtClean="0">
                <a:solidFill>
                  <a:srgbClr val="FF0000"/>
                </a:solidFill>
              </a:rPr>
              <a:t>Mean many things</a:t>
            </a:r>
            <a:br>
              <a:rPr lang="en-US" dirty="0" smtClean="0">
                <a:solidFill>
                  <a:srgbClr val="FF0000"/>
                </a:solidFill>
              </a:rPr>
            </a:br>
            <a:r>
              <a:rPr lang="en-US" dirty="0" smtClean="0">
                <a:solidFill>
                  <a:srgbClr val="FF0000"/>
                </a:solidFill>
              </a:rPr>
              <a:t>a. better deployment of funds</a:t>
            </a:r>
            <a:br>
              <a:rPr lang="en-US" dirty="0" smtClean="0">
                <a:solidFill>
                  <a:srgbClr val="FF0000"/>
                </a:solidFill>
              </a:rPr>
            </a:br>
            <a:r>
              <a:rPr lang="en-US" dirty="0" smtClean="0">
                <a:solidFill>
                  <a:srgbClr val="FF0000"/>
                </a:solidFill>
              </a:rPr>
              <a:t>b. low level of losses</a:t>
            </a:r>
            <a:br>
              <a:rPr lang="en-US" dirty="0" smtClean="0">
                <a:solidFill>
                  <a:srgbClr val="FF0000"/>
                </a:solidFill>
              </a:rPr>
            </a:br>
            <a:r>
              <a:rPr lang="en-US" dirty="0" smtClean="0">
                <a:solidFill>
                  <a:srgbClr val="FF0000"/>
                </a:solidFill>
              </a:rPr>
              <a:t>c. less bad debts</a:t>
            </a:r>
            <a:br>
              <a:rPr lang="en-US" dirty="0" smtClean="0">
                <a:solidFill>
                  <a:srgbClr val="FF0000"/>
                </a:solidFill>
              </a:rPr>
            </a:br>
            <a:r>
              <a:rPr lang="en-US" dirty="0" smtClean="0">
                <a:solidFill>
                  <a:srgbClr val="FF0000"/>
                </a:solidFill>
              </a:rPr>
              <a:t>d. low operating costs</a:t>
            </a:r>
            <a:br>
              <a:rPr lang="en-US" dirty="0" smtClean="0">
                <a:solidFill>
                  <a:srgbClr val="FF0000"/>
                </a:solidFill>
              </a:rPr>
            </a:br>
            <a:r>
              <a:rPr lang="en-US" dirty="0" smtClean="0">
                <a:solidFill>
                  <a:srgbClr val="FF0000"/>
                </a:solidFill>
              </a:rPr>
              <a:t>e. High risk exposures</a:t>
            </a:r>
            <a:br>
              <a:rPr lang="en-US" dirty="0" smtClean="0">
                <a:solidFill>
                  <a:srgbClr val="FF0000"/>
                </a:solidFill>
              </a:rPr>
            </a:br>
            <a:endParaRPr lang="en-US" dirty="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609600"/>
          </a:xfrm>
        </p:spPr>
        <p:txBody>
          <a:bodyPr>
            <a:noAutofit/>
          </a:bodyPr>
          <a:lstStyle/>
          <a:p>
            <a:r>
              <a:rPr lang="en-US" sz="3600" dirty="0" smtClean="0"/>
              <a:t>Profitability Indicators as % of total assets </a:t>
            </a:r>
            <a:endParaRPr lang="en-US" sz="3600" dirty="0"/>
          </a:p>
        </p:txBody>
      </p:sp>
      <p:graphicFrame>
        <p:nvGraphicFramePr>
          <p:cNvPr id="6" name="Table 5"/>
          <p:cNvGraphicFramePr>
            <a:graphicFrameLocks noGrp="1"/>
          </p:cNvGraphicFramePr>
          <p:nvPr/>
        </p:nvGraphicFramePr>
        <p:xfrm>
          <a:off x="381000" y="770041"/>
          <a:ext cx="8581025" cy="6037101"/>
        </p:xfrm>
        <a:graphic>
          <a:graphicData uri="http://schemas.openxmlformats.org/drawingml/2006/table">
            <a:tbl>
              <a:tblPr/>
              <a:tblGrid>
                <a:gridCol w="1600197"/>
                <a:gridCol w="1121048"/>
                <a:gridCol w="987336"/>
                <a:gridCol w="1218111"/>
                <a:gridCol w="1218111"/>
                <a:gridCol w="1218111"/>
                <a:gridCol w="1218111"/>
              </a:tblGrid>
              <a:tr h="663432">
                <a:tc rowSpan="2">
                  <a:txBody>
                    <a:bodyPr/>
                    <a:lstStyle/>
                    <a:p>
                      <a:pPr marL="0" marR="0">
                        <a:lnSpc>
                          <a:spcPct val="115000"/>
                        </a:lnSpc>
                        <a:spcBef>
                          <a:spcPts val="0"/>
                        </a:spcBef>
                        <a:spcAft>
                          <a:spcPts val="0"/>
                        </a:spcAft>
                      </a:pPr>
                      <a:r>
                        <a:rPr lang="en-US" sz="2000" dirty="0" smtClean="0">
                          <a:latin typeface="Calibri"/>
                          <a:ea typeface="Times New Roman"/>
                          <a:cs typeface="Times New Roman"/>
                        </a:rPr>
                        <a:t>Indicators</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nSpc>
                          <a:spcPct val="115000"/>
                        </a:lnSpc>
                        <a:spcBef>
                          <a:spcPts val="0"/>
                        </a:spcBef>
                        <a:spcAft>
                          <a:spcPts val="0"/>
                        </a:spcAft>
                      </a:pPr>
                      <a:r>
                        <a:rPr lang="en-US" sz="2000" dirty="0" smtClean="0">
                          <a:latin typeface="Calibri"/>
                          <a:ea typeface="Times New Roman"/>
                          <a:cs typeface="Times New Roman"/>
                        </a:rPr>
                        <a:t>Public sector banks</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nSpc>
                          <a:spcPct val="115000"/>
                        </a:lnSpc>
                        <a:spcBef>
                          <a:spcPts val="0"/>
                        </a:spcBef>
                        <a:spcAft>
                          <a:spcPts val="0"/>
                        </a:spcAft>
                      </a:pPr>
                      <a:endParaRPr lang="en-U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nSpc>
                          <a:spcPct val="115000"/>
                        </a:lnSpc>
                        <a:spcBef>
                          <a:spcPts val="0"/>
                        </a:spcBef>
                        <a:spcAft>
                          <a:spcPts val="0"/>
                        </a:spcAft>
                      </a:pPr>
                      <a:r>
                        <a:rPr lang="en-US" sz="2000" dirty="0" smtClean="0">
                          <a:latin typeface="Calibri"/>
                          <a:ea typeface="Times New Roman"/>
                          <a:cs typeface="Times New Roman"/>
                        </a:rPr>
                        <a:t>New private banks</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nSpc>
                          <a:spcPct val="115000"/>
                        </a:lnSpc>
                        <a:spcBef>
                          <a:spcPts val="0"/>
                        </a:spcBef>
                        <a:spcAft>
                          <a:spcPts val="0"/>
                        </a:spcAft>
                      </a:pPr>
                      <a:endParaRPr lang="en-U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nSpc>
                          <a:spcPct val="115000"/>
                        </a:lnSpc>
                        <a:spcBef>
                          <a:spcPts val="0"/>
                        </a:spcBef>
                        <a:spcAft>
                          <a:spcPts val="0"/>
                        </a:spcAft>
                      </a:pPr>
                      <a:r>
                        <a:rPr lang="en-US" sz="2000" dirty="0" smtClean="0">
                          <a:latin typeface="Calibri"/>
                          <a:ea typeface="Times New Roman"/>
                          <a:cs typeface="Times New Roman"/>
                        </a:rPr>
                        <a:t>Foreign</a:t>
                      </a:r>
                      <a:r>
                        <a:rPr lang="en-US" sz="2000" baseline="0" dirty="0" smtClean="0">
                          <a:latin typeface="Calibri"/>
                          <a:ea typeface="Times New Roman"/>
                          <a:cs typeface="Times New Roman"/>
                        </a:rPr>
                        <a:t> banks</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nSpc>
                          <a:spcPct val="115000"/>
                        </a:lnSpc>
                        <a:spcBef>
                          <a:spcPts val="0"/>
                        </a:spcBef>
                        <a:spcAft>
                          <a:spcPts val="0"/>
                        </a:spcAft>
                      </a:pPr>
                      <a:endParaRPr lang="en-US"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077">
                <a:tc vMerge="1">
                  <a:txBody>
                    <a:bodyPr/>
                    <a:lstStyle/>
                    <a:p>
                      <a:pPr marL="0" marR="0">
                        <a:lnSpc>
                          <a:spcPct val="115000"/>
                        </a:lnSpc>
                        <a:spcBef>
                          <a:spcPts val="0"/>
                        </a:spcBef>
                        <a:spcAft>
                          <a:spcPts val="0"/>
                        </a:spcAft>
                      </a:pPr>
                      <a:endParaRPr lang="en-US" sz="2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latin typeface="Calibri"/>
                          <a:ea typeface="Times New Roman"/>
                          <a:cs typeface="Times New Roman"/>
                        </a:rPr>
                        <a:t>2000-01</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2000" dirty="0" smtClean="0"/>
                        <a:t>2008-09</a:t>
                      </a:r>
                      <a:endParaRPr lang="en-US" sz="2000"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latin typeface="Calibri"/>
                          <a:ea typeface="Times New Roman"/>
                          <a:cs typeface="Times New Roman"/>
                        </a:rPr>
                        <a:t>2000-01</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latin typeface="Calibri"/>
                          <a:ea typeface="Times New Roman"/>
                          <a:cs typeface="Times New Roman"/>
                        </a:rPr>
                        <a:t>2008-09</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latin typeface="Calibri"/>
                          <a:ea typeface="Times New Roman"/>
                          <a:cs typeface="Times New Roman"/>
                        </a:rPr>
                        <a:t>2000-01</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latin typeface="Calibri"/>
                          <a:ea typeface="Times New Roman"/>
                          <a:cs typeface="Times New Roman"/>
                        </a:rPr>
                        <a:t>2008-09</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1846">
                <a:tc>
                  <a:txBody>
                    <a:bodyPr/>
                    <a:lstStyle/>
                    <a:p>
                      <a:pPr marL="0" marR="0">
                        <a:lnSpc>
                          <a:spcPct val="115000"/>
                        </a:lnSpc>
                        <a:spcBef>
                          <a:spcPts val="0"/>
                        </a:spcBef>
                        <a:spcAft>
                          <a:spcPts val="0"/>
                        </a:spcAft>
                      </a:pPr>
                      <a:r>
                        <a:rPr lang="en-US" sz="2000" dirty="0" smtClean="0">
                          <a:latin typeface="Calibri"/>
                          <a:ea typeface="Times New Roman"/>
                          <a:cs typeface="Times New Roman"/>
                        </a:rPr>
                        <a:t>Interest Income</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8.8</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7.26</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8.2</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8.33</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9.3</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6.78</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1846">
                <a:tc>
                  <a:txBody>
                    <a:bodyPr/>
                    <a:lstStyle/>
                    <a:p>
                      <a:pPr marL="0" marR="0">
                        <a:lnSpc>
                          <a:spcPct val="115000"/>
                        </a:lnSpc>
                        <a:spcBef>
                          <a:spcPts val="0"/>
                        </a:spcBef>
                        <a:spcAft>
                          <a:spcPts val="0"/>
                        </a:spcAft>
                      </a:pPr>
                      <a:r>
                        <a:rPr lang="en-US" sz="2000" dirty="0" smtClean="0">
                          <a:latin typeface="Calibri"/>
                          <a:ea typeface="Times New Roman"/>
                          <a:cs typeface="Times New Roman"/>
                        </a:rPr>
                        <a:t>Interest</a:t>
                      </a:r>
                      <a:r>
                        <a:rPr lang="en-US" sz="2000" baseline="0" dirty="0" smtClean="0">
                          <a:latin typeface="Calibri"/>
                          <a:ea typeface="Times New Roman"/>
                          <a:cs typeface="Times New Roman"/>
                        </a:rPr>
                        <a:t> Expended </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6.0</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5.14</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6.0</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5.55</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5.6</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2.87</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8924">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2000" dirty="0" smtClean="0">
                          <a:latin typeface="+mn-lt"/>
                          <a:ea typeface="Times New Roman"/>
                          <a:cs typeface="Times New Roman"/>
                        </a:rPr>
                        <a:t>Intermediation</a:t>
                      </a:r>
                      <a:r>
                        <a:rPr lang="en-US" sz="2000" baseline="0" dirty="0" smtClean="0">
                          <a:latin typeface="+mn-lt"/>
                          <a:ea typeface="Times New Roman"/>
                          <a:cs typeface="Times New Roman"/>
                        </a:rPr>
                        <a:t> cost(operating expenses)</a:t>
                      </a:r>
                      <a:endParaRPr lang="en-US" sz="2000" dirty="0" smtClean="0">
                        <a:latin typeface="+mn-lt"/>
                        <a:ea typeface="Times New Roman"/>
                        <a:cs typeface="Times New Roman"/>
                      </a:endParaRPr>
                    </a:p>
                    <a:p>
                      <a:pPr marL="0" marR="0">
                        <a:lnSpc>
                          <a:spcPct val="115000"/>
                        </a:lnSpc>
                        <a:spcBef>
                          <a:spcPts val="0"/>
                        </a:spcBef>
                        <a:spcAft>
                          <a:spcPts val="0"/>
                        </a:spcAft>
                      </a:pP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2.7</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1.47</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1.7</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2.24</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3.0</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2.75</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1846">
                <a:tc>
                  <a:txBody>
                    <a:bodyPr/>
                    <a:lstStyle/>
                    <a:p>
                      <a:pPr marL="0" marR="0">
                        <a:lnSpc>
                          <a:spcPct val="115000"/>
                        </a:lnSpc>
                        <a:spcBef>
                          <a:spcPts val="0"/>
                        </a:spcBef>
                        <a:spcAft>
                          <a:spcPts val="0"/>
                        </a:spcAft>
                      </a:pPr>
                      <a:r>
                        <a:rPr lang="en-US" sz="2000" dirty="0" smtClean="0">
                          <a:latin typeface="Calibri"/>
                          <a:ea typeface="Times New Roman"/>
                          <a:cs typeface="Times New Roman"/>
                        </a:rPr>
                        <a:t>Net</a:t>
                      </a:r>
                      <a:r>
                        <a:rPr lang="en-US" sz="2000" baseline="0" dirty="0" smtClean="0">
                          <a:latin typeface="Calibri"/>
                          <a:ea typeface="Times New Roman"/>
                          <a:cs typeface="Times New Roman"/>
                        </a:rPr>
                        <a:t> Interest income</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2.9</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2.12</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2.1</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2.79</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3.6</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3.91</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1846">
                <a:tc>
                  <a:txBody>
                    <a:bodyPr/>
                    <a:lstStyle/>
                    <a:p>
                      <a:pPr marL="0" marR="0">
                        <a:lnSpc>
                          <a:spcPct val="115000"/>
                        </a:lnSpc>
                        <a:spcBef>
                          <a:spcPts val="0"/>
                        </a:spcBef>
                        <a:spcAft>
                          <a:spcPts val="0"/>
                        </a:spcAft>
                      </a:pPr>
                      <a:r>
                        <a:rPr lang="en-US" sz="2000" dirty="0" err="1" smtClean="0">
                          <a:latin typeface="Calibri"/>
                          <a:ea typeface="Times New Roman"/>
                          <a:cs typeface="Times New Roman"/>
                        </a:rPr>
                        <a:t>RoA</a:t>
                      </a:r>
                      <a:r>
                        <a:rPr lang="en-US" sz="2000" dirty="0" smtClean="0">
                          <a:latin typeface="Calibri"/>
                          <a:ea typeface="Times New Roman"/>
                          <a:cs typeface="Times New Roman"/>
                        </a:rPr>
                        <a:t>(Net profit)</a:t>
                      </a:r>
                      <a:endParaRPr lang="en-US"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0.4</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0.91</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0.8</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1.06</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0.9</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dirty="0" smtClean="0">
                          <a:solidFill>
                            <a:srgbClr val="FF0000"/>
                          </a:solidFill>
                          <a:latin typeface="Calibri"/>
                          <a:ea typeface="Times New Roman"/>
                          <a:cs typeface="Times New Roman"/>
                        </a:rPr>
                        <a:t>1.68</a:t>
                      </a:r>
                      <a:endParaRPr lang="en-US" sz="2000" dirty="0">
                        <a:solidFill>
                          <a:srgbClr val="FF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4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Picture Placeholder 5"/>
          <p:cNvGraphicFramePr>
            <a:graphicFrameLocks/>
          </p:cNvGraphicFramePr>
          <p:nvPr/>
        </p:nvGraphicFramePr>
        <p:xfrm>
          <a:off x="304800" y="228600"/>
          <a:ext cx="8229600" cy="571499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288</TotalTime>
  <Words>375</Words>
  <Application>Microsoft Office PowerPoint</Application>
  <PresentationFormat>On-screen Show (4:3)</PresentationFormat>
  <Paragraphs>211</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PERFORMANCE OF BANKING SECTOR Seeks to determine  impact of various market and regulatory initiatives on  -efficiency improvements and profitability since reforms - the process has shifted the focus of public sector dominated banking system from social banking to more efficient and profit oriented industry. </vt:lpstr>
      <vt:lpstr>Competitive pressures has resulted in a switch from   - traditional paper based banking to electronic banking  - by march 2007, 86% of public sector banks branches fully computerized   -ATMs made for 48% Of bank branches </vt:lpstr>
      <vt:lpstr>  Indicators of performance - Characteristics of banks  - Profitability  - productivity   - financial stability  -  quality of assets   </vt:lpstr>
      <vt:lpstr>1. Characteristics of banks Partly due to reforms and partly due to economy’s improved performance the Indian banking sector's characteristic have  -changed and its health improved - old and new private banks increased their market share</vt:lpstr>
      <vt:lpstr>Slide 5</vt:lpstr>
      <vt:lpstr>2. Profitability Indicators i. Interest income as % of total assets. Higher ratio higher profit.  ii. Interest expended as % of total assets. Lower ratio higher profit  iii. Intermediation cost i.e. non interest expenses. Lower cost higher profit.   </vt:lpstr>
      <vt:lpstr>iv. Net Interest margin  v. Return on assets(RoA) ratio of net profit to total assets. Mean many things a. better deployment of funds b. low level of losses c. less bad debts d. low operating costs e. High risk exposures </vt:lpstr>
      <vt:lpstr>Profitability Indicators as % of total assets </vt:lpstr>
      <vt:lpstr>Slide 9</vt:lpstr>
      <vt:lpstr>3. Productivity indicators analyzed in terms of   - Profits per employee: ratio of net profit to number of employees  -  Business per employee: ratio of net income to number of employees</vt:lpstr>
      <vt:lpstr>Profit per employee (Rs. lakhs)</vt:lpstr>
      <vt:lpstr>Profits per employee(Rs. lakhs) </vt:lpstr>
      <vt:lpstr>Business per employee (Rs. lakh)</vt:lpstr>
      <vt:lpstr>Business per employee (Rs. lakh)</vt:lpstr>
      <vt:lpstr>4. Financial Stability or soundness  - reflected by CAR or CRAR (Capital to risk weighted assets ratio)  - Total Capital/RWAs  - Higher the ratio better the soundness  </vt:lpstr>
      <vt:lpstr>Capital Adequacy Ratio</vt:lpstr>
      <vt:lpstr>Capital Adequacy Ratio</vt:lpstr>
      <vt:lpstr>Quality of asset  - shown by level of non performing assets(NPAs)  - better quality of assets is the indicator</vt:lpstr>
      <vt:lpstr>Gross and Net NPAs of commercial banks as at end march 2009</vt:lpstr>
      <vt:lpstr>Gross and Net NPAs of commercial banks as at end march 2009</vt:lpstr>
      <vt:lpstr>Benchmarking of Indian banking sector(%) (yojana February 2010) </vt:lpstr>
      <vt:lpstr>Students-Ho! Finally the lecture is over!!!!!!!!!!! Sir- Thank you my dear students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PERFORMANCE OF BANKING SECTOR Seeks to determine  impact of various market and regulatory initiatives on  -efficiency improvements and profitability since reforms - the process has shifted the focus of public sector dominated banking system from social banking to more efficient and profit oriented industry. </dc:title>
  <dc:creator/>
  <cp:lastModifiedBy>thakkar</cp:lastModifiedBy>
  <cp:revision>34</cp:revision>
  <dcterms:created xsi:type="dcterms:W3CDTF">2006-08-16T00:00:00Z</dcterms:created>
  <dcterms:modified xsi:type="dcterms:W3CDTF">2011-05-21T03:30:23Z</dcterms:modified>
</cp:coreProperties>
</file>